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1" r:id="rId4"/>
    <p:sldId id="260" r:id="rId5"/>
    <p:sldId id="263" r:id="rId6"/>
    <p:sldId id="265" r:id="rId7"/>
    <p:sldId id="267" r:id="rId8"/>
    <p:sldId id="269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4E5"/>
    <a:srgbClr val="D9DADA"/>
    <a:srgbClr val="E8E9EA"/>
    <a:srgbClr val="D2DECF"/>
    <a:srgbClr val="F6F8FA"/>
    <a:srgbClr val="F0F0F0"/>
    <a:srgbClr val="FE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8" d="100"/>
          <a:sy n="68" d="100"/>
        </p:scale>
        <p:origin x="1262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B288-C958-F2A5-989C-7194F4B20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269BB-355D-5A41-BD16-187633664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C5A7C-8020-69EE-C1D9-A935EB8A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D894-62BB-4C15-BBA4-6D69EABC96C8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65F22-A036-E1A3-7E83-7FCAC74BF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BF479-A0E3-240F-991E-A9C3566A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B7F9-6124-480E-BD27-0748AC45E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06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C6CE5-BDD7-090A-8353-7C75D851A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BE784E-5BEA-EBEA-D390-A102639F8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F4F30-BB40-B3C1-4CA7-DF71FD357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D894-62BB-4C15-BBA4-6D69EABC96C8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2CEEE-779F-F55F-CAC8-DD14B0AAF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10AE1-E8AF-F0E1-3860-FA3D08CC2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B7F9-6124-480E-BD27-0748AC45E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8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59F378-CEA6-2532-2B18-140B7C031C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52592C-B18A-5C04-468F-FE504A2D3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B9E54-C67C-4CD5-30E5-CD0AE7B1B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D894-62BB-4C15-BBA4-6D69EABC96C8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D2C18-9AF6-D777-D603-95DD9503E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5D2FA-7137-BA1C-8AE0-540E45226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B7F9-6124-480E-BD27-0748AC45E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65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B9B31-F3C2-21AE-ABE7-0D7E1CEF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AC765-1597-40C5-4190-5456184B1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EC2EC-9D57-A71B-51C8-739F642B6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D894-62BB-4C15-BBA4-6D69EABC96C8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4A729-D68E-537C-FF3F-E059128C7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7756D-7DE5-D317-73CD-92502A87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B7F9-6124-480E-BD27-0748AC45E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79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ACF4-7199-4FD8-2278-DB8D22013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DD6F1-E0FB-495A-8346-4D92D8AE8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76CF8-467F-1164-1BD2-5C753A3BD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D894-62BB-4C15-BBA4-6D69EABC96C8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E9A6-AA36-F80C-08D0-D5E37CFC3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0AD1F-3CE5-9D54-9797-EFE44627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B7F9-6124-480E-BD27-0748AC45E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04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4E5DE-5CCE-5EA3-9E01-DE619CE35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8347F-5C88-45A0-DE5E-517716C7A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FD39A-4AF8-96F6-55E8-D88045A84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A2C54-D3F3-A1A9-D8B8-4C64461A9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D894-62BB-4C15-BBA4-6D69EABC96C8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79CB0-A8AC-1C18-7A32-72BF72E99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276D4-CCE1-CE40-C059-6AC129CD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B7F9-6124-480E-BD27-0748AC45E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20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02545-1B70-41ED-C41E-695D5757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E5EC1-03B1-BFFB-DB5E-387230C7A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AA90B-E8C6-4263-0B4E-D2846E6A5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9FBF59-9CDA-9DF4-D0AD-D6708A7E0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5ECD96-9725-7456-9B99-83C2CA344F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1DC85C-1DCA-1829-8F31-BDBD1DC49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D894-62BB-4C15-BBA4-6D69EABC96C8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BB2D9-8363-A1B5-C3EE-DF99712EC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96725-BF11-9DCF-6C77-91DB5778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B7F9-6124-480E-BD27-0748AC45E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47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D7BFD-4F08-E678-D00C-3FC8F84AF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78C19A-28C2-6074-5398-4552269C8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D894-62BB-4C15-BBA4-6D69EABC96C8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BC78E-AE98-88C2-C04F-C6F7E3CC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04B2E-FC49-229E-59BF-9D3A86C4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B7F9-6124-480E-BD27-0748AC45E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03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E95E7A-C8B4-F0D9-7133-E855191C1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D894-62BB-4C15-BBA4-6D69EABC96C8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C9DD94-EBAE-27B1-E691-DD7B97541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44A2E-9D79-4F8C-64C6-3AA22140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B7F9-6124-480E-BD27-0748AC45E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4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AC838-F5C0-7B43-05BB-A983228F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92288-62B2-BB6C-0C77-0C5519393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9EB7A-C6D2-3D7D-CC09-94D733928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34DB9D-FDE4-97C5-63EC-21FE2B586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D894-62BB-4C15-BBA4-6D69EABC96C8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B0249-5582-D328-E264-241FB343C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594D6-44A8-758F-1ABE-1BF7F53D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B7F9-6124-480E-BD27-0748AC45E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6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68C7C-2072-94F4-7CA8-EF61C59F3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BDC305-DEE9-6474-5927-9EF125139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F5701-8B8A-030F-71EA-E8EED88D7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3FD35-12D2-7F75-9A99-321A7A56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D894-62BB-4C15-BBA4-6D69EABC96C8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B6152-94C9-895D-3BB0-40F7FA55D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076FC-2D1E-193C-E832-CC23DF279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B7F9-6124-480E-BD27-0748AC45E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71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713406-25D6-C478-C482-4BAE3D606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33FDA-A007-B893-8CCF-B24F45702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6B41F-5AFF-1CFC-8758-54E96C25EC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8D894-62BB-4C15-BBA4-6D69EABC96C8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5E2D7-1EB0-F8D3-1363-62B754181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A2862-8B89-8087-24C7-AB1237FE1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4B7F9-6124-480E-BD27-0748AC45E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39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gmulberry/phase-iii-projec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://maji.go.tz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aarifa.org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lass of water with a splash&#10;&#10;Description automatically generated">
            <a:extLst>
              <a:ext uri="{FF2B5EF4-FFF2-40B4-BE49-F238E27FC236}">
                <a16:creationId xmlns:a16="http://schemas.microsoft.com/office/drawing/2014/main" id="{A589F5AA-66E1-D74D-B7A2-B2AD22C4DA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444" y="-556716"/>
            <a:ext cx="5156117" cy="7763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9AC6DE-5BC7-0294-AEF0-5E3259E15315}"/>
              </a:ext>
            </a:extLst>
          </p:cNvPr>
          <p:cNvSpPr txBox="1"/>
          <p:nvPr/>
        </p:nvSpPr>
        <p:spPr>
          <a:xfrm>
            <a:off x="5318799" y="6457890"/>
            <a:ext cx="1554402" cy="400110"/>
          </a:xfrm>
          <a:custGeom>
            <a:avLst/>
            <a:gdLst>
              <a:gd name="connsiteX0" fmla="*/ 0 w 1554402"/>
              <a:gd name="connsiteY0" fmla="*/ 0 h 400110"/>
              <a:gd name="connsiteX1" fmla="*/ 502590 w 1554402"/>
              <a:gd name="connsiteY1" fmla="*/ 0 h 400110"/>
              <a:gd name="connsiteX2" fmla="*/ 974092 w 1554402"/>
              <a:gd name="connsiteY2" fmla="*/ 0 h 400110"/>
              <a:gd name="connsiteX3" fmla="*/ 1554402 w 1554402"/>
              <a:gd name="connsiteY3" fmla="*/ 0 h 400110"/>
              <a:gd name="connsiteX4" fmla="*/ 1554402 w 1554402"/>
              <a:gd name="connsiteY4" fmla="*/ 400110 h 400110"/>
              <a:gd name="connsiteX5" fmla="*/ 1067356 w 1554402"/>
              <a:gd name="connsiteY5" fmla="*/ 400110 h 400110"/>
              <a:gd name="connsiteX6" fmla="*/ 518134 w 1554402"/>
              <a:gd name="connsiteY6" fmla="*/ 400110 h 400110"/>
              <a:gd name="connsiteX7" fmla="*/ 0 w 1554402"/>
              <a:gd name="connsiteY7" fmla="*/ 400110 h 400110"/>
              <a:gd name="connsiteX8" fmla="*/ 0 w 1554402"/>
              <a:gd name="connsiteY8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02" h="400110" extrusionOk="0">
                <a:moveTo>
                  <a:pt x="0" y="0"/>
                </a:moveTo>
                <a:cubicBezTo>
                  <a:pt x="161213" y="-11940"/>
                  <a:pt x="297033" y="50553"/>
                  <a:pt x="502590" y="0"/>
                </a:cubicBezTo>
                <a:cubicBezTo>
                  <a:pt x="708147" y="-50553"/>
                  <a:pt x="835079" y="47342"/>
                  <a:pt x="974092" y="0"/>
                </a:cubicBezTo>
                <a:cubicBezTo>
                  <a:pt x="1113105" y="-47342"/>
                  <a:pt x="1345199" y="7647"/>
                  <a:pt x="1554402" y="0"/>
                </a:cubicBezTo>
                <a:cubicBezTo>
                  <a:pt x="1571533" y="156383"/>
                  <a:pt x="1513672" y="295265"/>
                  <a:pt x="1554402" y="400110"/>
                </a:cubicBezTo>
                <a:cubicBezTo>
                  <a:pt x="1428100" y="440284"/>
                  <a:pt x="1165706" y="346812"/>
                  <a:pt x="1067356" y="400110"/>
                </a:cubicBezTo>
                <a:cubicBezTo>
                  <a:pt x="969006" y="453408"/>
                  <a:pt x="727222" y="381223"/>
                  <a:pt x="518134" y="400110"/>
                </a:cubicBezTo>
                <a:cubicBezTo>
                  <a:pt x="309046" y="418997"/>
                  <a:pt x="131283" y="386908"/>
                  <a:pt x="0" y="400110"/>
                </a:cubicBezTo>
                <a:cubicBezTo>
                  <a:pt x="-5197" y="315081"/>
                  <a:pt x="31758" y="81743"/>
                  <a:pt x="0" y="0"/>
                </a:cubicBezTo>
                <a:close/>
              </a:path>
            </a:pathLst>
          </a:custGeom>
          <a:noFill/>
          <a:ln w="127000" cmpd="thinThick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002060"/>
                </a:solidFill>
                <a:effectLst/>
                <a:latin typeface="Caslon Antique" panose="02000503000000000000" pitchFamily="2" charset="0"/>
              </a:rPr>
              <a:t>Moses Thiongo</a:t>
            </a:r>
          </a:p>
        </p:txBody>
      </p:sp>
      <p:pic>
        <p:nvPicPr>
          <p:cNvPr id="6" name="Picture 5" descr="A blue sign with a white and black text&#10;&#10;Description automatically generated with medium confidence">
            <a:extLst>
              <a:ext uri="{FF2B5EF4-FFF2-40B4-BE49-F238E27FC236}">
                <a16:creationId xmlns:a16="http://schemas.microsoft.com/office/drawing/2014/main" id="{137571BA-2A4E-EEBB-5B39-4EE0F1C848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5" y="5970145"/>
            <a:ext cx="883454" cy="883454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8" name="Picture 7" descr="A water splashing in the shape of a horse&#10;&#10;Description automatically generated">
            <a:extLst>
              <a:ext uri="{FF2B5EF4-FFF2-40B4-BE49-F238E27FC236}">
                <a16:creationId xmlns:a16="http://schemas.microsoft.com/office/drawing/2014/main" id="{ECE627E6-49F7-9A92-7087-EE31D3FC2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9429">
            <a:off x="10887" y="-83489"/>
            <a:ext cx="1742664" cy="23235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C5E50-8420-CEFB-F189-F93D0EF11FE5}"/>
              </a:ext>
            </a:extLst>
          </p:cNvPr>
          <p:cNvSpPr txBox="1"/>
          <p:nvPr/>
        </p:nvSpPr>
        <p:spPr>
          <a:xfrm>
            <a:off x="1331356" y="295020"/>
            <a:ext cx="872217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accent1">
                    <a:lumMod val="75000"/>
                  </a:schemeClr>
                </a:solidFill>
                <a:effectLst/>
                <a:latin typeface="Comfortaa" panose="00000500000000000000" pitchFamily="2" charset="0"/>
              </a:rPr>
              <a:t>A CLASSIFICATION MODEL TO SMARTLY PREDICT WATER PUMPS FOR MAINTENANCE IN TANZANIA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8C9929-6636-37E7-222C-E53D17B69B9B}"/>
              </a:ext>
            </a:extLst>
          </p:cNvPr>
          <p:cNvGrpSpPr/>
          <p:nvPr/>
        </p:nvGrpSpPr>
        <p:grpSpPr>
          <a:xfrm>
            <a:off x="9464068" y="393868"/>
            <a:ext cx="2640689" cy="2548654"/>
            <a:chOff x="8855959" y="83625"/>
            <a:chExt cx="3292498" cy="3177746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D6727EF4-342E-90F1-99D0-737F7E4A7EF9}"/>
                </a:ext>
              </a:extLst>
            </p:cNvPr>
            <p:cNvSpPr/>
            <p:nvPr/>
          </p:nvSpPr>
          <p:spPr>
            <a:xfrm>
              <a:off x="10348411" y="1709608"/>
              <a:ext cx="1800046" cy="1551763"/>
            </a:xfrm>
            <a:prstGeom prst="hexagon">
              <a:avLst/>
            </a:prstGeom>
            <a:noFill/>
            <a:ln>
              <a:gradFill>
                <a:gsLst>
                  <a:gs pos="0">
                    <a:srgbClr val="0070C0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8C59CA3A-4866-FADF-AB74-9DF8A2E1131C}"/>
                </a:ext>
              </a:extLst>
            </p:cNvPr>
            <p:cNvSpPr/>
            <p:nvPr/>
          </p:nvSpPr>
          <p:spPr>
            <a:xfrm>
              <a:off x="10325889" y="83625"/>
              <a:ext cx="1800046" cy="1551765"/>
            </a:xfrm>
            <a:prstGeom prst="hexagon">
              <a:avLst/>
            </a:prstGeom>
            <a:noFill/>
            <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EE398522-91EE-2958-9C76-F94360A5A0CB}"/>
                </a:ext>
              </a:extLst>
            </p:cNvPr>
            <p:cNvSpPr/>
            <p:nvPr/>
          </p:nvSpPr>
          <p:spPr>
            <a:xfrm>
              <a:off x="8855959" y="911618"/>
              <a:ext cx="1800046" cy="1551765"/>
            </a:xfrm>
            <a:prstGeom prst="hexagon">
              <a:avLst/>
            </a:prstGeom>
            <a:noFill/>
            <a:ln>
              <a:gradFill>
                <a:gsLst>
                  <a:gs pos="0">
                    <a:schemeClr val="accent1">
                      <a:lumMod val="7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 descr="A logo with orange lines and blue text&#10;&#10;Description automatically generated">
            <a:extLst>
              <a:ext uri="{FF2B5EF4-FFF2-40B4-BE49-F238E27FC236}">
                <a16:creationId xmlns:a16="http://schemas.microsoft.com/office/drawing/2014/main" id="{E3F2DFA5-96AD-AC1B-756B-ED9BE16895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524" y="5564602"/>
            <a:ext cx="1435233" cy="1435233"/>
          </a:xfrm>
          <a:prstGeom prst="rect">
            <a:avLst/>
          </a:prstGeom>
        </p:spPr>
      </p:pic>
      <p:pic>
        <p:nvPicPr>
          <p:cNvPr id="22" name="Picture 21" descr="A glass of water with a splash&#10;&#10;Description automatically generated">
            <a:extLst>
              <a:ext uri="{FF2B5EF4-FFF2-40B4-BE49-F238E27FC236}">
                <a16:creationId xmlns:a16="http://schemas.microsoft.com/office/drawing/2014/main" id="{7A3D85BA-34A9-B1FB-D7D2-61596EE6C8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817" y="-556716"/>
            <a:ext cx="5156117" cy="776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86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tile tx="0" ty="0" sx="100000" sy="100000" flip="none" algn="t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DFC208-6FE4-DC29-F101-27028C983803}"/>
              </a:ext>
            </a:extLst>
          </p:cNvPr>
          <p:cNvSpPr/>
          <p:nvPr/>
        </p:nvSpPr>
        <p:spPr>
          <a:xfrm>
            <a:off x="450820" y="790222"/>
            <a:ext cx="4312355" cy="5799098"/>
          </a:xfrm>
          <a:prstGeom prst="roundRect">
            <a:avLst/>
          </a:prstGeom>
          <a:solidFill>
            <a:srgbClr val="E0E4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C50924-7673-EC84-2BB5-9C4BB9B8800E}"/>
              </a:ext>
            </a:extLst>
          </p:cNvPr>
          <p:cNvSpPr txBox="1"/>
          <p:nvPr/>
        </p:nvSpPr>
        <p:spPr>
          <a:xfrm>
            <a:off x="3035239" y="88669"/>
            <a:ext cx="3930004" cy="553998"/>
          </a:xfrm>
          <a:custGeom>
            <a:avLst/>
            <a:gdLst>
              <a:gd name="connsiteX0" fmla="*/ 0 w 3930004"/>
              <a:gd name="connsiteY0" fmla="*/ 0 h 553998"/>
              <a:gd name="connsiteX1" fmla="*/ 522129 w 3930004"/>
              <a:gd name="connsiteY1" fmla="*/ 0 h 553998"/>
              <a:gd name="connsiteX2" fmla="*/ 965658 w 3930004"/>
              <a:gd name="connsiteY2" fmla="*/ 0 h 553998"/>
              <a:gd name="connsiteX3" fmla="*/ 1605687 w 3930004"/>
              <a:gd name="connsiteY3" fmla="*/ 0 h 553998"/>
              <a:gd name="connsiteX4" fmla="*/ 2127816 w 3930004"/>
              <a:gd name="connsiteY4" fmla="*/ 0 h 553998"/>
              <a:gd name="connsiteX5" fmla="*/ 2649946 w 3930004"/>
              <a:gd name="connsiteY5" fmla="*/ 0 h 553998"/>
              <a:gd name="connsiteX6" fmla="*/ 3289975 w 3930004"/>
              <a:gd name="connsiteY6" fmla="*/ 0 h 553998"/>
              <a:gd name="connsiteX7" fmla="*/ 3930004 w 3930004"/>
              <a:gd name="connsiteY7" fmla="*/ 0 h 553998"/>
              <a:gd name="connsiteX8" fmla="*/ 3930004 w 3930004"/>
              <a:gd name="connsiteY8" fmla="*/ 553998 h 553998"/>
              <a:gd name="connsiteX9" fmla="*/ 3447175 w 3930004"/>
              <a:gd name="connsiteY9" fmla="*/ 553998 h 553998"/>
              <a:gd name="connsiteX10" fmla="*/ 2885746 w 3930004"/>
              <a:gd name="connsiteY10" fmla="*/ 553998 h 553998"/>
              <a:gd name="connsiteX11" fmla="*/ 2324317 w 3930004"/>
              <a:gd name="connsiteY11" fmla="*/ 553998 h 553998"/>
              <a:gd name="connsiteX12" fmla="*/ 1802188 w 3930004"/>
              <a:gd name="connsiteY12" fmla="*/ 553998 h 553998"/>
              <a:gd name="connsiteX13" fmla="*/ 1162158 w 3930004"/>
              <a:gd name="connsiteY13" fmla="*/ 553998 h 553998"/>
              <a:gd name="connsiteX14" fmla="*/ 522129 w 3930004"/>
              <a:gd name="connsiteY14" fmla="*/ 553998 h 553998"/>
              <a:gd name="connsiteX15" fmla="*/ 0 w 3930004"/>
              <a:gd name="connsiteY15" fmla="*/ 553998 h 553998"/>
              <a:gd name="connsiteX16" fmla="*/ 0 w 3930004"/>
              <a:gd name="connsiteY16" fmla="*/ 0 h 55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30004" h="553998" extrusionOk="0">
                <a:moveTo>
                  <a:pt x="0" y="0"/>
                </a:moveTo>
                <a:cubicBezTo>
                  <a:pt x="217860" y="-50763"/>
                  <a:pt x="362336" y="5656"/>
                  <a:pt x="522129" y="0"/>
                </a:cubicBezTo>
                <a:cubicBezTo>
                  <a:pt x="681922" y="-5656"/>
                  <a:pt x="856353" y="9818"/>
                  <a:pt x="965658" y="0"/>
                </a:cubicBezTo>
                <a:cubicBezTo>
                  <a:pt x="1074963" y="-9818"/>
                  <a:pt x="1299744" y="16195"/>
                  <a:pt x="1605687" y="0"/>
                </a:cubicBezTo>
                <a:cubicBezTo>
                  <a:pt x="1911630" y="-16195"/>
                  <a:pt x="1946902" y="38381"/>
                  <a:pt x="2127816" y="0"/>
                </a:cubicBezTo>
                <a:cubicBezTo>
                  <a:pt x="2308730" y="-38381"/>
                  <a:pt x="2473601" y="10424"/>
                  <a:pt x="2649946" y="0"/>
                </a:cubicBezTo>
                <a:cubicBezTo>
                  <a:pt x="2826291" y="-10424"/>
                  <a:pt x="2986791" y="36944"/>
                  <a:pt x="3289975" y="0"/>
                </a:cubicBezTo>
                <a:cubicBezTo>
                  <a:pt x="3593159" y="-36944"/>
                  <a:pt x="3780073" y="67332"/>
                  <a:pt x="3930004" y="0"/>
                </a:cubicBezTo>
                <a:cubicBezTo>
                  <a:pt x="3946918" y="270947"/>
                  <a:pt x="3885950" y="379060"/>
                  <a:pt x="3930004" y="553998"/>
                </a:cubicBezTo>
                <a:cubicBezTo>
                  <a:pt x="3812164" y="579361"/>
                  <a:pt x="3586766" y="514840"/>
                  <a:pt x="3447175" y="553998"/>
                </a:cubicBezTo>
                <a:cubicBezTo>
                  <a:pt x="3307584" y="593156"/>
                  <a:pt x="3071330" y="526305"/>
                  <a:pt x="2885746" y="553998"/>
                </a:cubicBezTo>
                <a:cubicBezTo>
                  <a:pt x="2700162" y="581691"/>
                  <a:pt x="2489854" y="508856"/>
                  <a:pt x="2324317" y="553998"/>
                </a:cubicBezTo>
                <a:cubicBezTo>
                  <a:pt x="2158780" y="599140"/>
                  <a:pt x="1909836" y="530058"/>
                  <a:pt x="1802188" y="553998"/>
                </a:cubicBezTo>
                <a:cubicBezTo>
                  <a:pt x="1694540" y="577938"/>
                  <a:pt x="1294568" y="518544"/>
                  <a:pt x="1162158" y="553998"/>
                </a:cubicBezTo>
                <a:cubicBezTo>
                  <a:pt x="1029748" y="589452"/>
                  <a:pt x="707708" y="482544"/>
                  <a:pt x="522129" y="553998"/>
                </a:cubicBezTo>
                <a:cubicBezTo>
                  <a:pt x="336550" y="625452"/>
                  <a:pt x="236198" y="535045"/>
                  <a:pt x="0" y="553998"/>
                </a:cubicBezTo>
                <a:cubicBezTo>
                  <a:pt x="-60815" y="382355"/>
                  <a:pt x="11552" y="126672"/>
                  <a:pt x="0" y="0"/>
                </a:cubicBezTo>
                <a:close/>
              </a:path>
            </a:pathLst>
          </a:custGeom>
          <a:noFill/>
          <a:ln w="127000" cmpd="thinThick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rPr>
              <a:t>RECOMMENDATIONS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effectLst/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9CBCD-235B-D853-3FC9-A740DF761A8A}"/>
              </a:ext>
            </a:extLst>
          </p:cNvPr>
          <p:cNvSpPr txBox="1"/>
          <p:nvPr/>
        </p:nvSpPr>
        <p:spPr>
          <a:xfrm>
            <a:off x="607392" y="1051020"/>
            <a:ext cx="3782768" cy="5016758"/>
          </a:xfrm>
          <a:custGeom>
            <a:avLst/>
            <a:gdLst>
              <a:gd name="connsiteX0" fmla="*/ 0 w 3782768"/>
              <a:gd name="connsiteY0" fmla="*/ 0 h 5016758"/>
              <a:gd name="connsiteX1" fmla="*/ 502568 w 3782768"/>
              <a:gd name="connsiteY1" fmla="*/ 0 h 5016758"/>
              <a:gd name="connsiteX2" fmla="*/ 929480 w 3782768"/>
              <a:gd name="connsiteY2" fmla="*/ 0 h 5016758"/>
              <a:gd name="connsiteX3" fmla="*/ 1545531 w 3782768"/>
              <a:gd name="connsiteY3" fmla="*/ 0 h 5016758"/>
              <a:gd name="connsiteX4" fmla="*/ 2048099 w 3782768"/>
              <a:gd name="connsiteY4" fmla="*/ 0 h 5016758"/>
              <a:gd name="connsiteX5" fmla="*/ 2550666 w 3782768"/>
              <a:gd name="connsiteY5" fmla="*/ 0 h 5016758"/>
              <a:gd name="connsiteX6" fmla="*/ 3166717 w 3782768"/>
              <a:gd name="connsiteY6" fmla="*/ 0 h 5016758"/>
              <a:gd name="connsiteX7" fmla="*/ 3782768 w 3782768"/>
              <a:gd name="connsiteY7" fmla="*/ 0 h 5016758"/>
              <a:gd name="connsiteX8" fmla="*/ 3782768 w 3782768"/>
              <a:gd name="connsiteY8" fmla="*/ 657753 h 5016758"/>
              <a:gd name="connsiteX9" fmla="*/ 3782768 w 3782768"/>
              <a:gd name="connsiteY9" fmla="*/ 1114835 h 5016758"/>
              <a:gd name="connsiteX10" fmla="*/ 3782768 w 3782768"/>
              <a:gd name="connsiteY10" fmla="*/ 1571918 h 5016758"/>
              <a:gd name="connsiteX11" fmla="*/ 3782768 w 3782768"/>
              <a:gd name="connsiteY11" fmla="*/ 2129335 h 5016758"/>
              <a:gd name="connsiteX12" fmla="*/ 3782768 w 3782768"/>
              <a:gd name="connsiteY12" fmla="*/ 2736920 h 5016758"/>
              <a:gd name="connsiteX13" fmla="*/ 3782768 w 3782768"/>
              <a:gd name="connsiteY13" fmla="*/ 3143835 h 5016758"/>
              <a:gd name="connsiteX14" fmla="*/ 3782768 w 3782768"/>
              <a:gd name="connsiteY14" fmla="*/ 3701253 h 5016758"/>
              <a:gd name="connsiteX15" fmla="*/ 3782768 w 3782768"/>
              <a:gd name="connsiteY15" fmla="*/ 4258670 h 5016758"/>
              <a:gd name="connsiteX16" fmla="*/ 3782768 w 3782768"/>
              <a:gd name="connsiteY16" fmla="*/ 5016758 h 5016758"/>
              <a:gd name="connsiteX17" fmla="*/ 3204545 w 3782768"/>
              <a:gd name="connsiteY17" fmla="*/ 5016758 h 5016758"/>
              <a:gd name="connsiteX18" fmla="*/ 2664149 w 3782768"/>
              <a:gd name="connsiteY18" fmla="*/ 5016758 h 5016758"/>
              <a:gd name="connsiteX19" fmla="*/ 2237237 w 3782768"/>
              <a:gd name="connsiteY19" fmla="*/ 5016758 h 5016758"/>
              <a:gd name="connsiteX20" fmla="*/ 1772497 w 3782768"/>
              <a:gd name="connsiteY20" fmla="*/ 5016758 h 5016758"/>
              <a:gd name="connsiteX21" fmla="*/ 1156446 w 3782768"/>
              <a:gd name="connsiteY21" fmla="*/ 5016758 h 5016758"/>
              <a:gd name="connsiteX22" fmla="*/ 616051 w 3782768"/>
              <a:gd name="connsiteY22" fmla="*/ 5016758 h 5016758"/>
              <a:gd name="connsiteX23" fmla="*/ 0 w 3782768"/>
              <a:gd name="connsiteY23" fmla="*/ 5016758 h 5016758"/>
              <a:gd name="connsiteX24" fmla="*/ 0 w 3782768"/>
              <a:gd name="connsiteY24" fmla="*/ 4459340 h 5016758"/>
              <a:gd name="connsiteX25" fmla="*/ 0 w 3782768"/>
              <a:gd name="connsiteY25" fmla="*/ 4052426 h 5016758"/>
              <a:gd name="connsiteX26" fmla="*/ 0 w 3782768"/>
              <a:gd name="connsiteY26" fmla="*/ 3645511 h 5016758"/>
              <a:gd name="connsiteX27" fmla="*/ 0 w 3782768"/>
              <a:gd name="connsiteY27" fmla="*/ 3037926 h 5016758"/>
              <a:gd name="connsiteX28" fmla="*/ 0 w 3782768"/>
              <a:gd name="connsiteY28" fmla="*/ 2580843 h 5016758"/>
              <a:gd name="connsiteX29" fmla="*/ 0 w 3782768"/>
              <a:gd name="connsiteY29" fmla="*/ 1923091 h 5016758"/>
              <a:gd name="connsiteX30" fmla="*/ 0 w 3782768"/>
              <a:gd name="connsiteY30" fmla="*/ 1415841 h 5016758"/>
              <a:gd name="connsiteX31" fmla="*/ 0 w 3782768"/>
              <a:gd name="connsiteY31" fmla="*/ 1008926 h 5016758"/>
              <a:gd name="connsiteX32" fmla="*/ 0 w 3782768"/>
              <a:gd name="connsiteY32" fmla="*/ 0 h 501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2768" h="5016758" extrusionOk="0">
                <a:moveTo>
                  <a:pt x="0" y="0"/>
                </a:moveTo>
                <a:cubicBezTo>
                  <a:pt x="215824" y="-7513"/>
                  <a:pt x="367860" y="46672"/>
                  <a:pt x="502568" y="0"/>
                </a:cubicBezTo>
                <a:cubicBezTo>
                  <a:pt x="637276" y="-46672"/>
                  <a:pt x="739164" y="23836"/>
                  <a:pt x="929480" y="0"/>
                </a:cubicBezTo>
                <a:cubicBezTo>
                  <a:pt x="1119796" y="-23836"/>
                  <a:pt x="1304309" y="51212"/>
                  <a:pt x="1545531" y="0"/>
                </a:cubicBezTo>
                <a:cubicBezTo>
                  <a:pt x="1786753" y="-51212"/>
                  <a:pt x="1834545" y="15269"/>
                  <a:pt x="2048099" y="0"/>
                </a:cubicBezTo>
                <a:cubicBezTo>
                  <a:pt x="2261653" y="-15269"/>
                  <a:pt x="2353471" y="40483"/>
                  <a:pt x="2550666" y="0"/>
                </a:cubicBezTo>
                <a:cubicBezTo>
                  <a:pt x="2747861" y="-40483"/>
                  <a:pt x="2899581" y="6913"/>
                  <a:pt x="3166717" y="0"/>
                </a:cubicBezTo>
                <a:cubicBezTo>
                  <a:pt x="3433853" y="-6913"/>
                  <a:pt x="3481740" y="51556"/>
                  <a:pt x="3782768" y="0"/>
                </a:cubicBezTo>
                <a:cubicBezTo>
                  <a:pt x="3838597" y="300855"/>
                  <a:pt x="3769533" y="460009"/>
                  <a:pt x="3782768" y="657753"/>
                </a:cubicBezTo>
                <a:cubicBezTo>
                  <a:pt x="3796003" y="855497"/>
                  <a:pt x="3752156" y="932238"/>
                  <a:pt x="3782768" y="1114835"/>
                </a:cubicBezTo>
                <a:cubicBezTo>
                  <a:pt x="3813380" y="1297432"/>
                  <a:pt x="3764342" y="1424765"/>
                  <a:pt x="3782768" y="1571918"/>
                </a:cubicBezTo>
                <a:cubicBezTo>
                  <a:pt x="3801194" y="1719071"/>
                  <a:pt x="3745635" y="1902625"/>
                  <a:pt x="3782768" y="2129335"/>
                </a:cubicBezTo>
                <a:cubicBezTo>
                  <a:pt x="3819901" y="2356045"/>
                  <a:pt x="3747002" y="2593377"/>
                  <a:pt x="3782768" y="2736920"/>
                </a:cubicBezTo>
                <a:cubicBezTo>
                  <a:pt x="3818534" y="2880463"/>
                  <a:pt x="3775125" y="3002726"/>
                  <a:pt x="3782768" y="3143835"/>
                </a:cubicBezTo>
                <a:cubicBezTo>
                  <a:pt x="3790411" y="3284945"/>
                  <a:pt x="3750617" y="3458758"/>
                  <a:pt x="3782768" y="3701253"/>
                </a:cubicBezTo>
                <a:cubicBezTo>
                  <a:pt x="3814919" y="3943748"/>
                  <a:pt x="3721395" y="3991194"/>
                  <a:pt x="3782768" y="4258670"/>
                </a:cubicBezTo>
                <a:cubicBezTo>
                  <a:pt x="3844141" y="4526146"/>
                  <a:pt x="3733556" y="4643916"/>
                  <a:pt x="3782768" y="5016758"/>
                </a:cubicBezTo>
                <a:cubicBezTo>
                  <a:pt x="3660547" y="5036396"/>
                  <a:pt x="3400250" y="4994993"/>
                  <a:pt x="3204545" y="5016758"/>
                </a:cubicBezTo>
                <a:cubicBezTo>
                  <a:pt x="3008840" y="5038523"/>
                  <a:pt x="2857427" y="5009187"/>
                  <a:pt x="2664149" y="5016758"/>
                </a:cubicBezTo>
                <a:cubicBezTo>
                  <a:pt x="2470871" y="5024329"/>
                  <a:pt x="2413767" y="4990456"/>
                  <a:pt x="2237237" y="5016758"/>
                </a:cubicBezTo>
                <a:cubicBezTo>
                  <a:pt x="2060707" y="5043060"/>
                  <a:pt x="2000669" y="4995583"/>
                  <a:pt x="1772497" y="5016758"/>
                </a:cubicBezTo>
                <a:cubicBezTo>
                  <a:pt x="1544325" y="5037933"/>
                  <a:pt x="1326553" y="4942909"/>
                  <a:pt x="1156446" y="5016758"/>
                </a:cubicBezTo>
                <a:cubicBezTo>
                  <a:pt x="986339" y="5090607"/>
                  <a:pt x="867010" y="5007919"/>
                  <a:pt x="616051" y="5016758"/>
                </a:cubicBezTo>
                <a:cubicBezTo>
                  <a:pt x="365092" y="5025597"/>
                  <a:pt x="146401" y="4949261"/>
                  <a:pt x="0" y="5016758"/>
                </a:cubicBezTo>
                <a:cubicBezTo>
                  <a:pt x="-2746" y="4895490"/>
                  <a:pt x="60837" y="4651453"/>
                  <a:pt x="0" y="4459340"/>
                </a:cubicBezTo>
                <a:cubicBezTo>
                  <a:pt x="-60837" y="4267227"/>
                  <a:pt x="32350" y="4243621"/>
                  <a:pt x="0" y="4052426"/>
                </a:cubicBezTo>
                <a:cubicBezTo>
                  <a:pt x="-32350" y="3861231"/>
                  <a:pt x="24741" y="3802772"/>
                  <a:pt x="0" y="3645511"/>
                </a:cubicBezTo>
                <a:cubicBezTo>
                  <a:pt x="-24741" y="3488250"/>
                  <a:pt x="7719" y="3261352"/>
                  <a:pt x="0" y="3037926"/>
                </a:cubicBezTo>
                <a:cubicBezTo>
                  <a:pt x="-7719" y="2814500"/>
                  <a:pt x="49393" y="2676336"/>
                  <a:pt x="0" y="2580843"/>
                </a:cubicBezTo>
                <a:cubicBezTo>
                  <a:pt x="-49393" y="2485350"/>
                  <a:pt x="67220" y="2155455"/>
                  <a:pt x="0" y="1923091"/>
                </a:cubicBezTo>
                <a:cubicBezTo>
                  <a:pt x="-67220" y="1690727"/>
                  <a:pt x="59903" y="1659252"/>
                  <a:pt x="0" y="1415841"/>
                </a:cubicBezTo>
                <a:cubicBezTo>
                  <a:pt x="-59903" y="1172430"/>
                  <a:pt x="19439" y="1195830"/>
                  <a:pt x="0" y="1008926"/>
                </a:cubicBezTo>
                <a:cubicBezTo>
                  <a:pt x="-19439" y="822023"/>
                  <a:pt x="81265" y="499409"/>
                  <a:pt x="0" y="0"/>
                </a:cubicBezTo>
                <a:close/>
              </a:path>
            </a:pathLst>
          </a:custGeom>
          <a:noFill/>
          <a:ln w="127000" cmpd="thinThick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mfortaa" panose="00000500000000000000" pitchFamily="2" charset="0"/>
              </a:rPr>
              <a:t>When gathering the data, it is important to use, among other reliable instruments, a high precision GPs. This would help the technical team visiting the water pump have an easy time getting their way around.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effectLst/>
                <a:latin typeface="Comfortaa" panose="00000500000000000000" pitchFamily="2" charset="0"/>
              </a:rPr>
              <a:t>Data cleaning and verification while in the field would be so crucial to ensure that valid results are taken back to the office for analysis.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7024EB-2BA8-57AA-B80A-B7CB0447ACF4}"/>
              </a:ext>
            </a:extLst>
          </p:cNvPr>
          <p:cNvSpPr/>
          <p:nvPr/>
        </p:nvSpPr>
        <p:spPr>
          <a:xfrm>
            <a:off x="5272649" y="790222"/>
            <a:ext cx="4312355" cy="5799098"/>
          </a:xfrm>
          <a:prstGeom prst="roundRect">
            <a:avLst/>
          </a:prstGeom>
          <a:solidFill>
            <a:srgbClr val="E0E4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3AC96D-3F43-D2C9-7444-D640502CE457}"/>
              </a:ext>
            </a:extLst>
          </p:cNvPr>
          <p:cNvSpPr txBox="1"/>
          <p:nvPr/>
        </p:nvSpPr>
        <p:spPr>
          <a:xfrm>
            <a:off x="5444681" y="1051020"/>
            <a:ext cx="3782768" cy="5324535"/>
          </a:xfrm>
          <a:custGeom>
            <a:avLst/>
            <a:gdLst>
              <a:gd name="connsiteX0" fmla="*/ 0 w 3782768"/>
              <a:gd name="connsiteY0" fmla="*/ 0 h 5324535"/>
              <a:gd name="connsiteX1" fmla="*/ 502568 w 3782768"/>
              <a:gd name="connsiteY1" fmla="*/ 0 h 5324535"/>
              <a:gd name="connsiteX2" fmla="*/ 929480 w 3782768"/>
              <a:gd name="connsiteY2" fmla="*/ 0 h 5324535"/>
              <a:gd name="connsiteX3" fmla="*/ 1545531 w 3782768"/>
              <a:gd name="connsiteY3" fmla="*/ 0 h 5324535"/>
              <a:gd name="connsiteX4" fmla="*/ 2048099 w 3782768"/>
              <a:gd name="connsiteY4" fmla="*/ 0 h 5324535"/>
              <a:gd name="connsiteX5" fmla="*/ 2550666 w 3782768"/>
              <a:gd name="connsiteY5" fmla="*/ 0 h 5324535"/>
              <a:gd name="connsiteX6" fmla="*/ 3166717 w 3782768"/>
              <a:gd name="connsiteY6" fmla="*/ 0 h 5324535"/>
              <a:gd name="connsiteX7" fmla="*/ 3782768 w 3782768"/>
              <a:gd name="connsiteY7" fmla="*/ 0 h 5324535"/>
              <a:gd name="connsiteX8" fmla="*/ 3782768 w 3782768"/>
              <a:gd name="connsiteY8" fmla="*/ 698106 h 5324535"/>
              <a:gd name="connsiteX9" fmla="*/ 3782768 w 3782768"/>
              <a:gd name="connsiteY9" fmla="*/ 1183230 h 5324535"/>
              <a:gd name="connsiteX10" fmla="*/ 3782768 w 3782768"/>
              <a:gd name="connsiteY10" fmla="*/ 1668354 h 5324535"/>
              <a:gd name="connsiteX11" fmla="*/ 3782768 w 3782768"/>
              <a:gd name="connsiteY11" fmla="*/ 2259969 h 5324535"/>
              <a:gd name="connsiteX12" fmla="*/ 3782768 w 3782768"/>
              <a:gd name="connsiteY12" fmla="*/ 2904830 h 5324535"/>
              <a:gd name="connsiteX13" fmla="*/ 3782768 w 3782768"/>
              <a:gd name="connsiteY13" fmla="*/ 3336709 h 5324535"/>
              <a:gd name="connsiteX14" fmla="*/ 3782768 w 3782768"/>
              <a:gd name="connsiteY14" fmla="*/ 3928324 h 5324535"/>
              <a:gd name="connsiteX15" fmla="*/ 3782768 w 3782768"/>
              <a:gd name="connsiteY15" fmla="*/ 4519939 h 5324535"/>
              <a:gd name="connsiteX16" fmla="*/ 3782768 w 3782768"/>
              <a:gd name="connsiteY16" fmla="*/ 5324535 h 5324535"/>
              <a:gd name="connsiteX17" fmla="*/ 3204545 w 3782768"/>
              <a:gd name="connsiteY17" fmla="*/ 5324535 h 5324535"/>
              <a:gd name="connsiteX18" fmla="*/ 2664149 w 3782768"/>
              <a:gd name="connsiteY18" fmla="*/ 5324535 h 5324535"/>
              <a:gd name="connsiteX19" fmla="*/ 2237237 w 3782768"/>
              <a:gd name="connsiteY19" fmla="*/ 5324535 h 5324535"/>
              <a:gd name="connsiteX20" fmla="*/ 1772497 w 3782768"/>
              <a:gd name="connsiteY20" fmla="*/ 5324535 h 5324535"/>
              <a:gd name="connsiteX21" fmla="*/ 1156446 w 3782768"/>
              <a:gd name="connsiteY21" fmla="*/ 5324535 h 5324535"/>
              <a:gd name="connsiteX22" fmla="*/ 616051 w 3782768"/>
              <a:gd name="connsiteY22" fmla="*/ 5324535 h 5324535"/>
              <a:gd name="connsiteX23" fmla="*/ 0 w 3782768"/>
              <a:gd name="connsiteY23" fmla="*/ 5324535 h 5324535"/>
              <a:gd name="connsiteX24" fmla="*/ 0 w 3782768"/>
              <a:gd name="connsiteY24" fmla="*/ 4732920 h 5324535"/>
              <a:gd name="connsiteX25" fmla="*/ 0 w 3782768"/>
              <a:gd name="connsiteY25" fmla="*/ 4301041 h 5324535"/>
              <a:gd name="connsiteX26" fmla="*/ 0 w 3782768"/>
              <a:gd name="connsiteY26" fmla="*/ 3869162 h 5324535"/>
              <a:gd name="connsiteX27" fmla="*/ 0 w 3782768"/>
              <a:gd name="connsiteY27" fmla="*/ 3224302 h 5324535"/>
              <a:gd name="connsiteX28" fmla="*/ 0 w 3782768"/>
              <a:gd name="connsiteY28" fmla="*/ 2739177 h 5324535"/>
              <a:gd name="connsiteX29" fmla="*/ 0 w 3782768"/>
              <a:gd name="connsiteY29" fmla="*/ 2041072 h 5324535"/>
              <a:gd name="connsiteX30" fmla="*/ 0 w 3782768"/>
              <a:gd name="connsiteY30" fmla="*/ 1502702 h 5324535"/>
              <a:gd name="connsiteX31" fmla="*/ 0 w 3782768"/>
              <a:gd name="connsiteY31" fmla="*/ 1070823 h 5324535"/>
              <a:gd name="connsiteX32" fmla="*/ 0 w 3782768"/>
              <a:gd name="connsiteY32" fmla="*/ 0 h 532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2768" h="5324535" extrusionOk="0">
                <a:moveTo>
                  <a:pt x="0" y="0"/>
                </a:moveTo>
                <a:cubicBezTo>
                  <a:pt x="215824" y="-7513"/>
                  <a:pt x="367860" y="46672"/>
                  <a:pt x="502568" y="0"/>
                </a:cubicBezTo>
                <a:cubicBezTo>
                  <a:pt x="637276" y="-46672"/>
                  <a:pt x="739164" y="23836"/>
                  <a:pt x="929480" y="0"/>
                </a:cubicBezTo>
                <a:cubicBezTo>
                  <a:pt x="1119796" y="-23836"/>
                  <a:pt x="1304309" y="51212"/>
                  <a:pt x="1545531" y="0"/>
                </a:cubicBezTo>
                <a:cubicBezTo>
                  <a:pt x="1786753" y="-51212"/>
                  <a:pt x="1834545" y="15269"/>
                  <a:pt x="2048099" y="0"/>
                </a:cubicBezTo>
                <a:cubicBezTo>
                  <a:pt x="2261653" y="-15269"/>
                  <a:pt x="2353471" y="40483"/>
                  <a:pt x="2550666" y="0"/>
                </a:cubicBezTo>
                <a:cubicBezTo>
                  <a:pt x="2747861" y="-40483"/>
                  <a:pt x="2899581" y="6913"/>
                  <a:pt x="3166717" y="0"/>
                </a:cubicBezTo>
                <a:cubicBezTo>
                  <a:pt x="3433853" y="-6913"/>
                  <a:pt x="3481740" y="51556"/>
                  <a:pt x="3782768" y="0"/>
                </a:cubicBezTo>
                <a:cubicBezTo>
                  <a:pt x="3783397" y="261108"/>
                  <a:pt x="3720245" y="429557"/>
                  <a:pt x="3782768" y="698106"/>
                </a:cubicBezTo>
                <a:cubicBezTo>
                  <a:pt x="3845291" y="966655"/>
                  <a:pt x="3730771" y="942130"/>
                  <a:pt x="3782768" y="1183230"/>
                </a:cubicBezTo>
                <a:cubicBezTo>
                  <a:pt x="3834765" y="1424330"/>
                  <a:pt x="3739041" y="1536340"/>
                  <a:pt x="3782768" y="1668354"/>
                </a:cubicBezTo>
                <a:cubicBezTo>
                  <a:pt x="3826495" y="1800368"/>
                  <a:pt x="3728572" y="2043744"/>
                  <a:pt x="3782768" y="2259969"/>
                </a:cubicBezTo>
                <a:cubicBezTo>
                  <a:pt x="3836964" y="2476195"/>
                  <a:pt x="3712307" y="2762286"/>
                  <a:pt x="3782768" y="2904830"/>
                </a:cubicBezTo>
                <a:cubicBezTo>
                  <a:pt x="3853229" y="3047374"/>
                  <a:pt x="3777396" y="3142417"/>
                  <a:pt x="3782768" y="3336709"/>
                </a:cubicBezTo>
                <a:cubicBezTo>
                  <a:pt x="3788140" y="3531001"/>
                  <a:pt x="3775515" y="3642323"/>
                  <a:pt x="3782768" y="3928324"/>
                </a:cubicBezTo>
                <a:cubicBezTo>
                  <a:pt x="3790021" y="4214325"/>
                  <a:pt x="3748815" y="4340610"/>
                  <a:pt x="3782768" y="4519939"/>
                </a:cubicBezTo>
                <a:cubicBezTo>
                  <a:pt x="3816721" y="4699269"/>
                  <a:pt x="3688978" y="5020859"/>
                  <a:pt x="3782768" y="5324535"/>
                </a:cubicBezTo>
                <a:cubicBezTo>
                  <a:pt x="3660547" y="5344173"/>
                  <a:pt x="3400250" y="5302770"/>
                  <a:pt x="3204545" y="5324535"/>
                </a:cubicBezTo>
                <a:cubicBezTo>
                  <a:pt x="3008840" y="5346300"/>
                  <a:pt x="2857427" y="5316964"/>
                  <a:pt x="2664149" y="5324535"/>
                </a:cubicBezTo>
                <a:cubicBezTo>
                  <a:pt x="2470871" y="5332106"/>
                  <a:pt x="2413767" y="5298233"/>
                  <a:pt x="2237237" y="5324535"/>
                </a:cubicBezTo>
                <a:cubicBezTo>
                  <a:pt x="2060707" y="5350837"/>
                  <a:pt x="2000669" y="5303360"/>
                  <a:pt x="1772497" y="5324535"/>
                </a:cubicBezTo>
                <a:cubicBezTo>
                  <a:pt x="1544325" y="5345710"/>
                  <a:pt x="1326553" y="5250686"/>
                  <a:pt x="1156446" y="5324535"/>
                </a:cubicBezTo>
                <a:cubicBezTo>
                  <a:pt x="986339" y="5398384"/>
                  <a:pt x="867010" y="5315696"/>
                  <a:pt x="616051" y="5324535"/>
                </a:cubicBezTo>
                <a:cubicBezTo>
                  <a:pt x="365092" y="5333374"/>
                  <a:pt x="146401" y="5257038"/>
                  <a:pt x="0" y="5324535"/>
                </a:cubicBezTo>
                <a:cubicBezTo>
                  <a:pt x="-25374" y="5089927"/>
                  <a:pt x="19217" y="4993622"/>
                  <a:pt x="0" y="4732920"/>
                </a:cubicBezTo>
                <a:cubicBezTo>
                  <a:pt x="-19217" y="4472218"/>
                  <a:pt x="7779" y="4399175"/>
                  <a:pt x="0" y="4301041"/>
                </a:cubicBezTo>
                <a:cubicBezTo>
                  <a:pt x="-7779" y="4202907"/>
                  <a:pt x="28903" y="4005632"/>
                  <a:pt x="0" y="3869162"/>
                </a:cubicBezTo>
                <a:cubicBezTo>
                  <a:pt x="-28903" y="3732692"/>
                  <a:pt x="21657" y="3450129"/>
                  <a:pt x="0" y="3224302"/>
                </a:cubicBezTo>
                <a:cubicBezTo>
                  <a:pt x="-21657" y="2998475"/>
                  <a:pt x="55014" y="2947750"/>
                  <a:pt x="0" y="2739177"/>
                </a:cubicBezTo>
                <a:cubicBezTo>
                  <a:pt x="-55014" y="2530604"/>
                  <a:pt x="58625" y="2340307"/>
                  <a:pt x="0" y="2041072"/>
                </a:cubicBezTo>
                <a:cubicBezTo>
                  <a:pt x="-58625" y="1741838"/>
                  <a:pt x="60048" y="1638993"/>
                  <a:pt x="0" y="1502702"/>
                </a:cubicBezTo>
                <a:cubicBezTo>
                  <a:pt x="-60048" y="1366411"/>
                  <a:pt x="50906" y="1214771"/>
                  <a:pt x="0" y="1070823"/>
                </a:cubicBezTo>
                <a:cubicBezTo>
                  <a:pt x="-50906" y="926875"/>
                  <a:pt x="25019" y="322127"/>
                  <a:pt x="0" y="0"/>
                </a:cubicBezTo>
                <a:close/>
              </a:path>
            </a:pathLst>
          </a:custGeom>
          <a:noFill/>
          <a:ln w="127000" cmpd="thinThick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mfortaa" panose="00000500000000000000" pitchFamily="2" charset="0"/>
              </a:rPr>
              <a:t>The government or the responsible agencies (e.g., the Ministry of Water) should put up a task force that ensures periodic data update to stay up-to-date with the requirements of all the water pumps and the type of care they need.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effectLst/>
                <a:latin typeface="Comfortaa" panose="00000500000000000000" pitchFamily="2" charset="0"/>
              </a:rPr>
              <a:t>The data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mfortaa" panose="00000500000000000000" pitchFamily="2" charset="0"/>
              </a:rPr>
              <a:t>collection should be focused more on the nonfunctional water pumps.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effectLst/>
                <a:latin typeface="Comfortaa" panose="00000500000000000000" pitchFamily="2" charset="0"/>
              </a:rPr>
              <a:t>A research to understand what mainly caused breakage.</a:t>
            </a:r>
          </a:p>
        </p:txBody>
      </p:sp>
    </p:spTree>
    <p:extLst>
      <p:ext uri="{BB962C8B-B14F-4D97-AF65-F5344CB8AC3E}">
        <p14:creationId xmlns:p14="http://schemas.microsoft.com/office/powerpoint/2010/main" val="2351833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1F4BAF-75A5-5893-D212-5DD6ACB54534}"/>
              </a:ext>
            </a:extLst>
          </p:cNvPr>
          <p:cNvSpPr txBox="1"/>
          <p:nvPr/>
        </p:nvSpPr>
        <p:spPr>
          <a:xfrm>
            <a:off x="3961665" y="1285291"/>
            <a:ext cx="3930004" cy="1015663"/>
          </a:xfrm>
          <a:custGeom>
            <a:avLst/>
            <a:gdLst>
              <a:gd name="connsiteX0" fmla="*/ 0 w 3930004"/>
              <a:gd name="connsiteY0" fmla="*/ 0 h 1015663"/>
              <a:gd name="connsiteX1" fmla="*/ 522129 w 3930004"/>
              <a:gd name="connsiteY1" fmla="*/ 0 h 1015663"/>
              <a:gd name="connsiteX2" fmla="*/ 965658 w 3930004"/>
              <a:gd name="connsiteY2" fmla="*/ 0 h 1015663"/>
              <a:gd name="connsiteX3" fmla="*/ 1605687 w 3930004"/>
              <a:gd name="connsiteY3" fmla="*/ 0 h 1015663"/>
              <a:gd name="connsiteX4" fmla="*/ 2127816 w 3930004"/>
              <a:gd name="connsiteY4" fmla="*/ 0 h 1015663"/>
              <a:gd name="connsiteX5" fmla="*/ 2649946 w 3930004"/>
              <a:gd name="connsiteY5" fmla="*/ 0 h 1015663"/>
              <a:gd name="connsiteX6" fmla="*/ 3289975 w 3930004"/>
              <a:gd name="connsiteY6" fmla="*/ 0 h 1015663"/>
              <a:gd name="connsiteX7" fmla="*/ 3930004 w 3930004"/>
              <a:gd name="connsiteY7" fmla="*/ 0 h 1015663"/>
              <a:gd name="connsiteX8" fmla="*/ 3930004 w 3930004"/>
              <a:gd name="connsiteY8" fmla="*/ 528145 h 1015663"/>
              <a:gd name="connsiteX9" fmla="*/ 3930004 w 3930004"/>
              <a:gd name="connsiteY9" fmla="*/ 1015663 h 1015663"/>
              <a:gd name="connsiteX10" fmla="*/ 3447175 w 3930004"/>
              <a:gd name="connsiteY10" fmla="*/ 1015663 h 1015663"/>
              <a:gd name="connsiteX11" fmla="*/ 2885746 w 3930004"/>
              <a:gd name="connsiteY11" fmla="*/ 1015663 h 1015663"/>
              <a:gd name="connsiteX12" fmla="*/ 2363617 w 3930004"/>
              <a:gd name="connsiteY12" fmla="*/ 1015663 h 1015663"/>
              <a:gd name="connsiteX13" fmla="*/ 1723587 w 3930004"/>
              <a:gd name="connsiteY13" fmla="*/ 1015663 h 1015663"/>
              <a:gd name="connsiteX14" fmla="*/ 1083558 w 3930004"/>
              <a:gd name="connsiteY14" fmla="*/ 1015663 h 1015663"/>
              <a:gd name="connsiteX15" fmla="*/ 600729 w 3930004"/>
              <a:gd name="connsiteY15" fmla="*/ 1015663 h 1015663"/>
              <a:gd name="connsiteX16" fmla="*/ 0 w 3930004"/>
              <a:gd name="connsiteY16" fmla="*/ 1015663 h 1015663"/>
              <a:gd name="connsiteX17" fmla="*/ 0 w 3930004"/>
              <a:gd name="connsiteY17" fmla="*/ 487518 h 1015663"/>
              <a:gd name="connsiteX18" fmla="*/ 0 w 3930004"/>
              <a:gd name="connsiteY18" fmla="*/ 0 h 101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30004" h="1015663" extrusionOk="0">
                <a:moveTo>
                  <a:pt x="0" y="0"/>
                </a:moveTo>
                <a:cubicBezTo>
                  <a:pt x="217860" y="-50763"/>
                  <a:pt x="362336" y="5656"/>
                  <a:pt x="522129" y="0"/>
                </a:cubicBezTo>
                <a:cubicBezTo>
                  <a:pt x="681922" y="-5656"/>
                  <a:pt x="856353" y="9818"/>
                  <a:pt x="965658" y="0"/>
                </a:cubicBezTo>
                <a:cubicBezTo>
                  <a:pt x="1074963" y="-9818"/>
                  <a:pt x="1299744" y="16195"/>
                  <a:pt x="1605687" y="0"/>
                </a:cubicBezTo>
                <a:cubicBezTo>
                  <a:pt x="1911630" y="-16195"/>
                  <a:pt x="1946902" y="38381"/>
                  <a:pt x="2127816" y="0"/>
                </a:cubicBezTo>
                <a:cubicBezTo>
                  <a:pt x="2308730" y="-38381"/>
                  <a:pt x="2473601" y="10424"/>
                  <a:pt x="2649946" y="0"/>
                </a:cubicBezTo>
                <a:cubicBezTo>
                  <a:pt x="2826291" y="-10424"/>
                  <a:pt x="2986791" y="36944"/>
                  <a:pt x="3289975" y="0"/>
                </a:cubicBezTo>
                <a:cubicBezTo>
                  <a:pt x="3593159" y="-36944"/>
                  <a:pt x="3780073" y="67332"/>
                  <a:pt x="3930004" y="0"/>
                </a:cubicBezTo>
                <a:cubicBezTo>
                  <a:pt x="3981062" y="225982"/>
                  <a:pt x="3909151" y="344324"/>
                  <a:pt x="3930004" y="528145"/>
                </a:cubicBezTo>
                <a:cubicBezTo>
                  <a:pt x="3950857" y="711966"/>
                  <a:pt x="3903754" y="866069"/>
                  <a:pt x="3930004" y="1015663"/>
                </a:cubicBezTo>
                <a:cubicBezTo>
                  <a:pt x="3714148" y="1047069"/>
                  <a:pt x="3668524" y="982948"/>
                  <a:pt x="3447175" y="1015663"/>
                </a:cubicBezTo>
                <a:cubicBezTo>
                  <a:pt x="3225826" y="1048378"/>
                  <a:pt x="3051283" y="970521"/>
                  <a:pt x="2885746" y="1015663"/>
                </a:cubicBezTo>
                <a:cubicBezTo>
                  <a:pt x="2720209" y="1060805"/>
                  <a:pt x="2471265" y="991723"/>
                  <a:pt x="2363617" y="1015663"/>
                </a:cubicBezTo>
                <a:cubicBezTo>
                  <a:pt x="2255969" y="1039603"/>
                  <a:pt x="1855997" y="980209"/>
                  <a:pt x="1723587" y="1015663"/>
                </a:cubicBezTo>
                <a:cubicBezTo>
                  <a:pt x="1591177" y="1051117"/>
                  <a:pt x="1269137" y="944209"/>
                  <a:pt x="1083558" y="1015663"/>
                </a:cubicBezTo>
                <a:cubicBezTo>
                  <a:pt x="897979" y="1087117"/>
                  <a:pt x="703829" y="974504"/>
                  <a:pt x="600729" y="1015663"/>
                </a:cubicBezTo>
                <a:cubicBezTo>
                  <a:pt x="497629" y="1056822"/>
                  <a:pt x="256797" y="991579"/>
                  <a:pt x="0" y="1015663"/>
                </a:cubicBezTo>
                <a:cubicBezTo>
                  <a:pt x="-57105" y="861023"/>
                  <a:pt x="7791" y="714501"/>
                  <a:pt x="0" y="487518"/>
                </a:cubicBezTo>
                <a:cubicBezTo>
                  <a:pt x="-7791" y="260536"/>
                  <a:pt x="17956" y="221055"/>
                  <a:pt x="0" y="0"/>
                </a:cubicBezTo>
                <a:close/>
              </a:path>
            </a:pathLst>
          </a:custGeom>
          <a:noFill/>
          <a:ln w="127000" cmpd="thinThick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rPr>
              <a:t>END</a:t>
            </a:r>
            <a:endParaRPr lang="en-US" sz="6000" b="1" dirty="0">
              <a:solidFill>
                <a:schemeClr val="accent5">
                  <a:lumMod val="75000"/>
                </a:schemeClr>
              </a:solidFill>
              <a:effectLst/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C2C51-77EA-550B-55F4-B7BF8669424D}"/>
              </a:ext>
            </a:extLst>
          </p:cNvPr>
          <p:cNvSpPr txBox="1"/>
          <p:nvPr/>
        </p:nvSpPr>
        <p:spPr>
          <a:xfrm>
            <a:off x="4708849" y="2358556"/>
            <a:ext cx="2774301" cy="400110"/>
          </a:xfrm>
          <a:custGeom>
            <a:avLst/>
            <a:gdLst>
              <a:gd name="connsiteX0" fmla="*/ 0 w 2774301"/>
              <a:gd name="connsiteY0" fmla="*/ 0 h 400110"/>
              <a:gd name="connsiteX1" fmla="*/ 527117 w 2774301"/>
              <a:gd name="connsiteY1" fmla="*/ 0 h 400110"/>
              <a:gd name="connsiteX2" fmla="*/ 998748 w 2774301"/>
              <a:gd name="connsiteY2" fmla="*/ 0 h 400110"/>
              <a:gd name="connsiteX3" fmla="*/ 1609095 w 2774301"/>
              <a:gd name="connsiteY3" fmla="*/ 0 h 400110"/>
              <a:gd name="connsiteX4" fmla="*/ 2136212 w 2774301"/>
              <a:gd name="connsiteY4" fmla="*/ 0 h 400110"/>
              <a:gd name="connsiteX5" fmla="*/ 2774301 w 2774301"/>
              <a:gd name="connsiteY5" fmla="*/ 0 h 400110"/>
              <a:gd name="connsiteX6" fmla="*/ 2774301 w 2774301"/>
              <a:gd name="connsiteY6" fmla="*/ 400110 h 400110"/>
              <a:gd name="connsiteX7" fmla="*/ 2219441 w 2774301"/>
              <a:gd name="connsiteY7" fmla="*/ 400110 h 400110"/>
              <a:gd name="connsiteX8" fmla="*/ 1609095 w 2774301"/>
              <a:gd name="connsiteY8" fmla="*/ 400110 h 400110"/>
              <a:gd name="connsiteX9" fmla="*/ 1137463 w 2774301"/>
              <a:gd name="connsiteY9" fmla="*/ 400110 h 400110"/>
              <a:gd name="connsiteX10" fmla="*/ 582603 w 2774301"/>
              <a:gd name="connsiteY10" fmla="*/ 400110 h 400110"/>
              <a:gd name="connsiteX11" fmla="*/ 0 w 2774301"/>
              <a:gd name="connsiteY11" fmla="*/ 400110 h 400110"/>
              <a:gd name="connsiteX12" fmla="*/ 0 w 2774301"/>
              <a:gd name="connsiteY12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74301" h="400110" extrusionOk="0">
                <a:moveTo>
                  <a:pt x="0" y="0"/>
                </a:moveTo>
                <a:cubicBezTo>
                  <a:pt x="160239" y="-10268"/>
                  <a:pt x="402859" y="19927"/>
                  <a:pt x="527117" y="0"/>
                </a:cubicBezTo>
                <a:cubicBezTo>
                  <a:pt x="651375" y="-19927"/>
                  <a:pt x="832909" y="44614"/>
                  <a:pt x="998748" y="0"/>
                </a:cubicBezTo>
                <a:cubicBezTo>
                  <a:pt x="1164587" y="-44614"/>
                  <a:pt x="1443791" y="63924"/>
                  <a:pt x="1609095" y="0"/>
                </a:cubicBezTo>
                <a:cubicBezTo>
                  <a:pt x="1774399" y="-63924"/>
                  <a:pt x="1996139" y="63134"/>
                  <a:pt x="2136212" y="0"/>
                </a:cubicBezTo>
                <a:cubicBezTo>
                  <a:pt x="2276285" y="-63134"/>
                  <a:pt x="2565997" y="29188"/>
                  <a:pt x="2774301" y="0"/>
                </a:cubicBezTo>
                <a:cubicBezTo>
                  <a:pt x="2775967" y="142322"/>
                  <a:pt x="2768860" y="302984"/>
                  <a:pt x="2774301" y="400110"/>
                </a:cubicBezTo>
                <a:cubicBezTo>
                  <a:pt x="2655605" y="404782"/>
                  <a:pt x="2338997" y="367423"/>
                  <a:pt x="2219441" y="400110"/>
                </a:cubicBezTo>
                <a:cubicBezTo>
                  <a:pt x="2099885" y="432797"/>
                  <a:pt x="1835236" y="383289"/>
                  <a:pt x="1609095" y="400110"/>
                </a:cubicBezTo>
                <a:cubicBezTo>
                  <a:pt x="1382954" y="416931"/>
                  <a:pt x="1334338" y="345844"/>
                  <a:pt x="1137463" y="400110"/>
                </a:cubicBezTo>
                <a:cubicBezTo>
                  <a:pt x="940588" y="454376"/>
                  <a:pt x="825896" y="372846"/>
                  <a:pt x="582603" y="400110"/>
                </a:cubicBezTo>
                <a:cubicBezTo>
                  <a:pt x="339310" y="427374"/>
                  <a:pt x="281975" y="392837"/>
                  <a:pt x="0" y="400110"/>
                </a:cubicBezTo>
                <a:cubicBezTo>
                  <a:pt x="-16768" y="310694"/>
                  <a:pt x="28099" y="144980"/>
                  <a:pt x="0" y="0"/>
                </a:cubicBezTo>
                <a:close/>
              </a:path>
            </a:pathLst>
          </a:custGeom>
          <a:noFill/>
          <a:ln w="127000" cmpd="thinThick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mfortaa" panose="00000500000000000000" pitchFamily="2" charset="0"/>
                <a:hlinkClick r:id="rId3"/>
              </a:rPr>
              <a:t>GitHub Repository</a:t>
            </a:r>
            <a:endParaRPr lang="en-US" sz="2000" dirty="0">
              <a:solidFill>
                <a:schemeClr val="accent5">
                  <a:lumMod val="75000"/>
                </a:schemeClr>
              </a:solidFill>
              <a:effectLst/>
              <a:latin typeface="Comfortaa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147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water pumps in tanzania&#10;&#10;Description automatically generated">
            <a:extLst>
              <a:ext uri="{FF2B5EF4-FFF2-40B4-BE49-F238E27FC236}">
                <a16:creationId xmlns:a16="http://schemas.microsoft.com/office/drawing/2014/main" id="{DFF52518-82A2-AA89-8762-D5FCA3F1F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1" y="71437"/>
            <a:ext cx="8953499" cy="6715125"/>
          </a:xfrm>
          <a:prstGeom prst="rect">
            <a:avLst/>
          </a:prstGeom>
          <a:effectLst>
            <a:glow>
              <a:schemeClr val="accent1">
                <a:alpha val="0"/>
              </a:schemeClr>
            </a:glow>
          </a:effectLst>
        </p:spPr>
      </p:pic>
      <p:pic>
        <p:nvPicPr>
          <p:cNvPr id="7" name="Picture 6" descr="A diagram of a water pump&#10;&#10;Description automatically generated">
            <a:extLst>
              <a:ext uri="{FF2B5EF4-FFF2-40B4-BE49-F238E27FC236}">
                <a16:creationId xmlns:a16="http://schemas.microsoft.com/office/drawing/2014/main" id="{FA255CB2-7C16-A1C6-A70E-B732F1FED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" y="3182905"/>
            <a:ext cx="3309855" cy="3762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8DAF81-93EF-F68A-FBB3-5442428EB667}"/>
              </a:ext>
            </a:extLst>
          </p:cNvPr>
          <p:cNvSpPr txBox="1"/>
          <p:nvPr/>
        </p:nvSpPr>
        <p:spPr>
          <a:xfrm>
            <a:off x="134783" y="182530"/>
            <a:ext cx="3040217" cy="553998"/>
          </a:xfrm>
          <a:custGeom>
            <a:avLst/>
            <a:gdLst>
              <a:gd name="connsiteX0" fmla="*/ 0 w 3040217"/>
              <a:gd name="connsiteY0" fmla="*/ 0 h 553998"/>
              <a:gd name="connsiteX1" fmla="*/ 476301 w 3040217"/>
              <a:gd name="connsiteY1" fmla="*/ 0 h 553998"/>
              <a:gd name="connsiteX2" fmla="*/ 891797 w 3040217"/>
              <a:gd name="connsiteY2" fmla="*/ 0 h 553998"/>
              <a:gd name="connsiteX3" fmla="*/ 1459304 w 3040217"/>
              <a:gd name="connsiteY3" fmla="*/ 0 h 553998"/>
              <a:gd name="connsiteX4" fmla="*/ 1935605 w 3040217"/>
              <a:gd name="connsiteY4" fmla="*/ 0 h 553998"/>
              <a:gd name="connsiteX5" fmla="*/ 2411905 w 3040217"/>
              <a:gd name="connsiteY5" fmla="*/ 0 h 553998"/>
              <a:gd name="connsiteX6" fmla="*/ 3040217 w 3040217"/>
              <a:gd name="connsiteY6" fmla="*/ 0 h 553998"/>
              <a:gd name="connsiteX7" fmla="*/ 3040217 w 3040217"/>
              <a:gd name="connsiteY7" fmla="*/ 553998 h 553998"/>
              <a:gd name="connsiteX8" fmla="*/ 2533514 w 3040217"/>
              <a:gd name="connsiteY8" fmla="*/ 553998 h 553998"/>
              <a:gd name="connsiteX9" fmla="*/ 2118018 w 3040217"/>
              <a:gd name="connsiteY9" fmla="*/ 553998 h 553998"/>
              <a:gd name="connsiteX10" fmla="*/ 1611315 w 3040217"/>
              <a:gd name="connsiteY10" fmla="*/ 553998 h 553998"/>
              <a:gd name="connsiteX11" fmla="*/ 1104612 w 3040217"/>
              <a:gd name="connsiteY11" fmla="*/ 553998 h 553998"/>
              <a:gd name="connsiteX12" fmla="*/ 628312 w 3040217"/>
              <a:gd name="connsiteY12" fmla="*/ 553998 h 553998"/>
              <a:gd name="connsiteX13" fmla="*/ 0 w 3040217"/>
              <a:gd name="connsiteY13" fmla="*/ 553998 h 553998"/>
              <a:gd name="connsiteX14" fmla="*/ 0 w 3040217"/>
              <a:gd name="connsiteY14" fmla="*/ 0 h 55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40217" h="553998" extrusionOk="0">
                <a:moveTo>
                  <a:pt x="0" y="0"/>
                </a:moveTo>
                <a:cubicBezTo>
                  <a:pt x="117074" y="-45418"/>
                  <a:pt x="340190" y="26104"/>
                  <a:pt x="476301" y="0"/>
                </a:cubicBezTo>
                <a:cubicBezTo>
                  <a:pt x="612412" y="-26104"/>
                  <a:pt x="790028" y="2926"/>
                  <a:pt x="891797" y="0"/>
                </a:cubicBezTo>
                <a:cubicBezTo>
                  <a:pt x="993566" y="-2926"/>
                  <a:pt x="1315582" y="65446"/>
                  <a:pt x="1459304" y="0"/>
                </a:cubicBezTo>
                <a:cubicBezTo>
                  <a:pt x="1603026" y="-65446"/>
                  <a:pt x="1751564" y="1619"/>
                  <a:pt x="1935605" y="0"/>
                </a:cubicBezTo>
                <a:cubicBezTo>
                  <a:pt x="2119646" y="-1619"/>
                  <a:pt x="2309298" y="7585"/>
                  <a:pt x="2411905" y="0"/>
                </a:cubicBezTo>
                <a:cubicBezTo>
                  <a:pt x="2514512" y="-7585"/>
                  <a:pt x="2846995" y="23391"/>
                  <a:pt x="3040217" y="0"/>
                </a:cubicBezTo>
                <a:cubicBezTo>
                  <a:pt x="3106215" y="144936"/>
                  <a:pt x="3029216" y="386169"/>
                  <a:pt x="3040217" y="553998"/>
                </a:cubicBezTo>
                <a:cubicBezTo>
                  <a:pt x="2842552" y="571586"/>
                  <a:pt x="2765103" y="504111"/>
                  <a:pt x="2533514" y="553998"/>
                </a:cubicBezTo>
                <a:cubicBezTo>
                  <a:pt x="2301925" y="603885"/>
                  <a:pt x="2222277" y="522240"/>
                  <a:pt x="2118018" y="553998"/>
                </a:cubicBezTo>
                <a:cubicBezTo>
                  <a:pt x="2013759" y="585756"/>
                  <a:pt x="1729157" y="541144"/>
                  <a:pt x="1611315" y="553998"/>
                </a:cubicBezTo>
                <a:cubicBezTo>
                  <a:pt x="1493473" y="566852"/>
                  <a:pt x="1337135" y="511144"/>
                  <a:pt x="1104612" y="553998"/>
                </a:cubicBezTo>
                <a:cubicBezTo>
                  <a:pt x="872089" y="596852"/>
                  <a:pt x="859714" y="523520"/>
                  <a:pt x="628312" y="553998"/>
                </a:cubicBezTo>
                <a:cubicBezTo>
                  <a:pt x="396910" y="584476"/>
                  <a:pt x="279224" y="528864"/>
                  <a:pt x="0" y="553998"/>
                </a:cubicBezTo>
                <a:cubicBezTo>
                  <a:pt x="-52346" y="354507"/>
                  <a:pt x="64800" y="210141"/>
                  <a:pt x="0" y="0"/>
                </a:cubicBezTo>
                <a:close/>
              </a:path>
            </a:pathLst>
          </a:custGeom>
          <a:noFill/>
          <a:ln w="127000" cmpd="thinThick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rPr>
              <a:t>INTRODUCTION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effectLst/>
              <a:latin typeface="Corbel" panose="020B05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5ECB6-797E-F659-E903-6CC53C158281}"/>
              </a:ext>
            </a:extLst>
          </p:cNvPr>
          <p:cNvSpPr txBox="1"/>
          <p:nvPr/>
        </p:nvSpPr>
        <p:spPr>
          <a:xfrm>
            <a:off x="134784" y="727814"/>
            <a:ext cx="3040217" cy="2585323"/>
          </a:xfrm>
          <a:custGeom>
            <a:avLst/>
            <a:gdLst>
              <a:gd name="connsiteX0" fmla="*/ 0 w 3040217"/>
              <a:gd name="connsiteY0" fmla="*/ 0 h 2585323"/>
              <a:gd name="connsiteX1" fmla="*/ 476301 w 3040217"/>
              <a:gd name="connsiteY1" fmla="*/ 0 h 2585323"/>
              <a:gd name="connsiteX2" fmla="*/ 891797 w 3040217"/>
              <a:gd name="connsiteY2" fmla="*/ 0 h 2585323"/>
              <a:gd name="connsiteX3" fmla="*/ 1459304 w 3040217"/>
              <a:gd name="connsiteY3" fmla="*/ 0 h 2585323"/>
              <a:gd name="connsiteX4" fmla="*/ 1935605 w 3040217"/>
              <a:gd name="connsiteY4" fmla="*/ 0 h 2585323"/>
              <a:gd name="connsiteX5" fmla="*/ 2411905 w 3040217"/>
              <a:gd name="connsiteY5" fmla="*/ 0 h 2585323"/>
              <a:gd name="connsiteX6" fmla="*/ 3040217 w 3040217"/>
              <a:gd name="connsiteY6" fmla="*/ 0 h 2585323"/>
              <a:gd name="connsiteX7" fmla="*/ 3040217 w 3040217"/>
              <a:gd name="connsiteY7" fmla="*/ 465358 h 2585323"/>
              <a:gd name="connsiteX8" fmla="*/ 3040217 w 3040217"/>
              <a:gd name="connsiteY8" fmla="*/ 982423 h 2585323"/>
              <a:gd name="connsiteX9" fmla="*/ 3040217 w 3040217"/>
              <a:gd name="connsiteY9" fmla="*/ 1447781 h 2585323"/>
              <a:gd name="connsiteX10" fmla="*/ 3040217 w 3040217"/>
              <a:gd name="connsiteY10" fmla="*/ 1913139 h 2585323"/>
              <a:gd name="connsiteX11" fmla="*/ 3040217 w 3040217"/>
              <a:gd name="connsiteY11" fmla="*/ 2585323 h 2585323"/>
              <a:gd name="connsiteX12" fmla="*/ 2503112 w 3040217"/>
              <a:gd name="connsiteY12" fmla="*/ 2585323 h 2585323"/>
              <a:gd name="connsiteX13" fmla="*/ 1935605 w 3040217"/>
              <a:gd name="connsiteY13" fmla="*/ 2585323 h 2585323"/>
              <a:gd name="connsiteX14" fmla="*/ 1368098 w 3040217"/>
              <a:gd name="connsiteY14" fmla="*/ 2585323 h 2585323"/>
              <a:gd name="connsiteX15" fmla="*/ 922199 w 3040217"/>
              <a:gd name="connsiteY15" fmla="*/ 2585323 h 2585323"/>
              <a:gd name="connsiteX16" fmla="*/ 0 w 3040217"/>
              <a:gd name="connsiteY16" fmla="*/ 2585323 h 2585323"/>
              <a:gd name="connsiteX17" fmla="*/ 0 w 3040217"/>
              <a:gd name="connsiteY17" fmla="*/ 2016552 h 2585323"/>
              <a:gd name="connsiteX18" fmla="*/ 0 w 3040217"/>
              <a:gd name="connsiteY18" fmla="*/ 1577047 h 2585323"/>
              <a:gd name="connsiteX19" fmla="*/ 0 w 3040217"/>
              <a:gd name="connsiteY19" fmla="*/ 1111689 h 2585323"/>
              <a:gd name="connsiteX20" fmla="*/ 0 w 3040217"/>
              <a:gd name="connsiteY20" fmla="*/ 646331 h 2585323"/>
              <a:gd name="connsiteX21" fmla="*/ 0 w 3040217"/>
              <a:gd name="connsiteY21" fmla="*/ 0 h 258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40217" h="2585323" extrusionOk="0">
                <a:moveTo>
                  <a:pt x="0" y="0"/>
                </a:moveTo>
                <a:cubicBezTo>
                  <a:pt x="117074" y="-45418"/>
                  <a:pt x="340190" y="26104"/>
                  <a:pt x="476301" y="0"/>
                </a:cubicBezTo>
                <a:cubicBezTo>
                  <a:pt x="612412" y="-26104"/>
                  <a:pt x="790028" y="2926"/>
                  <a:pt x="891797" y="0"/>
                </a:cubicBezTo>
                <a:cubicBezTo>
                  <a:pt x="993566" y="-2926"/>
                  <a:pt x="1315582" y="65446"/>
                  <a:pt x="1459304" y="0"/>
                </a:cubicBezTo>
                <a:cubicBezTo>
                  <a:pt x="1603026" y="-65446"/>
                  <a:pt x="1751564" y="1619"/>
                  <a:pt x="1935605" y="0"/>
                </a:cubicBezTo>
                <a:cubicBezTo>
                  <a:pt x="2119646" y="-1619"/>
                  <a:pt x="2309298" y="7585"/>
                  <a:pt x="2411905" y="0"/>
                </a:cubicBezTo>
                <a:cubicBezTo>
                  <a:pt x="2514512" y="-7585"/>
                  <a:pt x="2846995" y="23391"/>
                  <a:pt x="3040217" y="0"/>
                </a:cubicBezTo>
                <a:cubicBezTo>
                  <a:pt x="3084124" y="173015"/>
                  <a:pt x="3029926" y="360439"/>
                  <a:pt x="3040217" y="465358"/>
                </a:cubicBezTo>
                <a:cubicBezTo>
                  <a:pt x="3050508" y="570277"/>
                  <a:pt x="3032128" y="769726"/>
                  <a:pt x="3040217" y="982423"/>
                </a:cubicBezTo>
                <a:cubicBezTo>
                  <a:pt x="3048306" y="1195121"/>
                  <a:pt x="2994863" y="1335711"/>
                  <a:pt x="3040217" y="1447781"/>
                </a:cubicBezTo>
                <a:cubicBezTo>
                  <a:pt x="3085571" y="1559851"/>
                  <a:pt x="3001830" y="1719898"/>
                  <a:pt x="3040217" y="1913139"/>
                </a:cubicBezTo>
                <a:cubicBezTo>
                  <a:pt x="3078604" y="2106380"/>
                  <a:pt x="3020009" y="2263990"/>
                  <a:pt x="3040217" y="2585323"/>
                </a:cubicBezTo>
                <a:cubicBezTo>
                  <a:pt x="2881197" y="2649627"/>
                  <a:pt x="2668622" y="2539169"/>
                  <a:pt x="2503112" y="2585323"/>
                </a:cubicBezTo>
                <a:cubicBezTo>
                  <a:pt x="2337603" y="2631477"/>
                  <a:pt x="2086332" y="2529687"/>
                  <a:pt x="1935605" y="2585323"/>
                </a:cubicBezTo>
                <a:cubicBezTo>
                  <a:pt x="1784878" y="2640959"/>
                  <a:pt x="1503501" y="2543653"/>
                  <a:pt x="1368098" y="2585323"/>
                </a:cubicBezTo>
                <a:cubicBezTo>
                  <a:pt x="1232695" y="2626993"/>
                  <a:pt x="1123879" y="2572631"/>
                  <a:pt x="922199" y="2585323"/>
                </a:cubicBezTo>
                <a:cubicBezTo>
                  <a:pt x="720519" y="2598015"/>
                  <a:pt x="224373" y="2567104"/>
                  <a:pt x="0" y="2585323"/>
                </a:cubicBezTo>
                <a:cubicBezTo>
                  <a:pt x="-2187" y="2408723"/>
                  <a:pt x="10283" y="2282550"/>
                  <a:pt x="0" y="2016552"/>
                </a:cubicBezTo>
                <a:cubicBezTo>
                  <a:pt x="-10283" y="1750554"/>
                  <a:pt x="33113" y="1794816"/>
                  <a:pt x="0" y="1577047"/>
                </a:cubicBezTo>
                <a:cubicBezTo>
                  <a:pt x="-33113" y="1359279"/>
                  <a:pt x="21004" y="1258651"/>
                  <a:pt x="0" y="1111689"/>
                </a:cubicBezTo>
                <a:cubicBezTo>
                  <a:pt x="-21004" y="964727"/>
                  <a:pt x="197" y="747732"/>
                  <a:pt x="0" y="646331"/>
                </a:cubicBezTo>
                <a:cubicBezTo>
                  <a:pt x="-197" y="544930"/>
                  <a:pt x="30002" y="247510"/>
                  <a:pt x="0" y="0"/>
                </a:cubicBezTo>
                <a:close/>
              </a:path>
            </a:pathLst>
          </a:custGeom>
          <a:noFill/>
          <a:ln w="127000" cmpd="thinThick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mfortaa" panose="00000500000000000000" pitchFamily="2" charset="0"/>
              </a:rPr>
              <a:t>A Model to predict which water pumps will need maintenance to ensure that clean, and potable water is available to communities across the United Republic of Tanzania.</a:t>
            </a:r>
            <a:endParaRPr lang="en-US" dirty="0">
              <a:solidFill>
                <a:schemeClr val="accent5">
                  <a:lumMod val="75000"/>
                </a:schemeClr>
              </a:solidFill>
              <a:effectLst/>
              <a:latin typeface="Comfortaa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164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92E583FD-27A6-46CD-8FAB-2528FADAD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Freeform: Shape 4">
            <a:extLst>
              <a:ext uri="{FF2B5EF4-FFF2-40B4-BE49-F238E27FC236}">
                <a16:creationId xmlns:a16="http://schemas.microsoft.com/office/drawing/2014/main" id="{3E21B1E6-3FAA-E5F0-9B1A-A782887A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0886" y="983228"/>
            <a:ext cx="8301112" cy="5874772"/>
          </a:xfrm>
          <a:custGeom>
            <a:avLst/>
            <a:gdLst>
              <a:gd name="connsiteX0" fmla="*/ 3607511 w 8301112"/>
              <a:gd name="connsiteY0" fmla="*/ 0 h 5874772"/>
              <a:gd name="connsiteX1" fmla="*/ 8106431 w 8301112"/>
              <a:gd name="connsiteY1" fmla="*/ 0 h 5874772"/>
              <a:gd name="connsiteX2" fmla="*/ 8301112 w 8301112"/>
              <a:gd name="connsiteY2" fmla="*/ 0 h 5874772"/>
              <a:gd name="connsiteX3" fmla="*/ 8301112 w 8301112"/>
              <a:gd name="connsiteY3" fmla="*/ 5874772 h 5874772"/>
              <a:gd name="connsiteX4" fmla="*/ 27685 w 8301112"/>
              <a:gd name="connsiteY4" fmla="*/ 5874772 h 5874772"/>
              <a:gd name="connsiteX5" fmla="*/ 24376 w 8301112"/>
              <a:gd name="connsiteY5" fmla="*/ 5862584 h 5874772"/>
              <a:gd name="connsiteX6" fmla="*/ 97502 w 8301112"/>
              <a:gd name="connsiteY6" fmla="*/ 5167850 h 5874772"/>
              <a:gd name="connsiteX7" fmla="*/ 2827510 w 8301112"/>
              <a:gd name="connsiteY7" fmla="*/ 438782 h 5874772"/>
              <a:gd name="connsiteX8" fmla="*/ 3607511 w 8301112"/>
              <a:gd name="connsiteY8" fmla="*/ 0 h 587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C13313E-1074-3B33-0A74-99781DD51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360023"/>
            <a:ext cx="5342806" cy="4453168"/>
          </a:xfrm>
          <a:custGeom>
            <a:avLst/>
            <a:gdLst>
              <a:gd name="connsiteX0" fmla="*/ 313737 w 5342806"/>
              <a:gd name="connsiteY0" fmla="*/ 2699726 h 4453168"/>
              <a:gd name="connsiteX1" fmla="*/ 775980 w 5342806"/>
              <a:gd name="connsiteY1" fmla="*/ 2699726 h 4453168"/>
              <a:gd name="connsiteX2" fmla="*/ 846865 w 5342806"/>
              <a:gd name="connsiteY2" fmla="*/ 2741502 h 4453168"/>
              <a:gd name="connsiteX3" fmla="*/ 1078485 w 5342806"/>
              <a:gd name="connsiteY3" fmla="*/ 3140369 h 4453168"/>
              <a:gd name="connsiteX4" fmla="*/ 1078485 w 5342806"/>
              <a:gd name="connsiteY4" fmla="*/ 3221933 h 4453168"/>
              <a:gd name="connsiteX5" fmla="*/ 846865 w 5342806"/>
              <a:gd name="connsiteY5" fmla="*/ 3620799 h 4453168"/>
              <a:gd name="connsiteX6" fmla="*/ 775980 w 5342806"/>
              <a:gd name="connsiteY6" fmla="*/ 3662576 h 4453168"/>
              <a:gd name="connsiteX7" fmla="*/ 313737 w 5342806"/>
              <a:gd name="connsiteY7" fmla="*/ 3662576 h 4453168"/>
              <a:gd name="connsiteX8" fmla="*/ 241855 w 5342806"/>
              <a:gd name="connsiteY8" fmla="*/ 3620799 h 4453168"/>
              <a:gd name="connsiteX9" fmla="*/ 11232 w 5342806"/>
              <a:gd name="connsiteY9" fmla="*/ 3221933 h 4453168"/>
              <a:gd name="connsiteX10" fmla="*/ 11232 w 5342806"/>
              <a:gd name="connsiteY10" fmla="*/ 3140369 h 4453168"/>
              <a:gd name="connsiteX11" fmla="*/ 241855 w 5342806"/>
              <a:gd name="connsiteY11" fmla="*/ 2741502 h 4453168"/>
              <a:gd name="connsiteX12" fmla="*/ 313737 w 5342806"/>
              <a:gd name="connsiteY12" fmla="*/ 2699726 h 4453168"/>
              <a:gd name="connsiteX13" fmla="*/ 2150770 w 5342806"/>
              <a:gd name="connsiteY13" fmla="*/ 492430 h 4453168"/>
              <a:gd name="connsiteX14" fmla="*/ 2388454 w 5342806"/>
              <a:gd name="connsiteY14" fmla="*/ 492430 h 4453168"/>
              <a:gd name="connsiteX15" fmla="*/ 2416181 w 5342806"/>
              <a:gd name="connsiteY15" fmla="*/ 492430 h 4453168"/>
              <a:gd name="connsiteX16" fmla="*/ 2442639 w 5342806"/>
              <a:gd name="connsiteY16" fmla="*/ 537992 h 4453168"/>
              <a:gd name="connsiteX17" fmla="*/ 2572233 w 5342806"/>
              <a:gd name="connsiteY17" fmla="*/ 761161 h 4453168"/>
              <a:gd name="connsiteX18" fmla="*/ 2572233 w 5342806"/>
              <a:gd name="connsiteY18" fmla="*/ 886078 h 4453168"/>
              <a:gd name="connsiteX19" fmla="*/ 2217501 w 5342806"/>
              <a:gd name="connsiteY19" fmla="*/ 1496950 h 4453168"/>
              <a:gd name="connsiteX20" fmla="*/ 2108941 w 5342806"/>
              <a:gd name="connsiteY20" fmla="*/ 1560931 h 4453168"/>
              <a:gd name="connsiteX21" fmla="*/ 1401007 w 5342806"/>
              <a:gd name="connsiteY21" fmla="*/ 1560931 h 4453168"/>
              <a:gd name="connsiteX22" fmla="*/ 1367679 w 5342806"/>
              <a:gd name="connsiteY22" fmla="*/ 1556504 h 4453168"/>
              <a:gd name="connsiteX23" fmla="*/ 1344756 w 5342806"/>
              <a:gd name="connsiteY23" fmla="*/ 1546893 h 4453168"/>
              <a:gd name="connsiteX24" fmla="*/ 1358765 w 5342806"/>
              <a:gd name="connsiteY24" fmla="*/ 1522665 h 4453168"/>
              <a:gd name="connsiteX25" fmla="*/ 1855078 w 5342806"/>
              <a:gd name="connsiteY25" fmla="*/ 664281 h 4453168"/>
              <a:gd name="connsiteX26" fmla="*/ 2150770 w 5342806"/>
              <a:gd name="connsiteY26" fmla="*/ 492430 h 4453168"/>
              <a:gd name="connsiteX27" fmla="*/ 1359084 w 5342806"/>
              <a:gd name="connsiteY27" fmla="*/ 0 h 4453168"/>
              <a:gd name="connsiteX28" fmla="*/ 2157630 w 5342806"/>
              <a:gd name="connsiteY28" fmla="*/ 0 h 4453168"/>
              <a:gd name="connsiteX29" fmla="*/ 2280085 w 5342806"/>
              <a:gd name="connsiteY29" fmla="*/ 72172 h 4453168"/>
              <a:gd name="connsiteX30" fmla="*/ 2494708 w 5342806"/>
              <a:gd name="connsiteY30" fmla="*/ 441767 h 4453168"/>
              <a:gd name="connsiteX31" fmla="*/ 2518954 w 5342806"/>
              <a:gd name="connsiteY31" fmla="*/ 483519 h 4453168"/>
              <a:gd name="connsiteX32" fmla="*/ 2499877 w 5342806"/>
              <a:gd name="connsiteY32" fmla="*/ 483519 h 4453168"/>
              <a:gd name="connsiteX33" fmla="*/ 2409708 w 5342806"/>
              <a:gd name="connsiteY33" fmla="*/ 483519 h 4453168"/>
              <a:gd name="connsiteX34" fmla="*/ 2370537 w 5342806"/>
              <a:gd name="connsiteY34" fmla="*/ 416064 h 4453168"/>
              <a:gd name="connsiteX35" fmla="*/ 2220885 w 5342806"/>
              <a:gd name="connsiteY35" fmla="*/ 158353 h 4453168"/>
              <a:gd name="connsiteX36" fmla="*/ 2112324 w 5342806"/>
              <a:gd name="connsiteY36" fmla="*/ 94371 h 4453168"/>
              <a:gd name="connsiteX37" fmla="*/ 1404390 w 5342806"/>
              <a:gd name="connsiteY37" fmla="*/ 94371 h 4453168"/>
              <a:gd name="connsiteX38" fmla="*/ 1294301 w 5342806"/>
              <a:gd name="connsiteY38" fmla="*/ 158353 h 4453168"/>
              <a:gd name="connsiteX39" fmla="*/ 941098 w 5342806"/>
              <a:gd name="connsiteY39" fmla="*/ 769224 h 4453168"/>
              <a:gd name="connsiteX40" fmla="*/ 941098 w 5342806"/>
              <a:gd name="connsiteY40" fmla="*/ 894141 h 4453168"/>
              <a:gd name="connsiteX41" fmla="*/ 1294301 w 5342806"/>
              <a:gd name="connsiteY41" fmla="*/ 1505013 h 4453168"/>
              <a:gd name="connsiteX42" fmla="*/ 1340745 w 5342806"/>
              <a:gd name="connsiteY42" fmla="*/ 1551856 h 4453168"/>
              <a:gd name="connsiteX43" fmla="*/ 1346119 w 5342806"/>
              <a:gd name="connsiteY43" fmla="*/ 1554109 h 4453168"/>
              <a:gd name="connsiteX44" fmla="*/ 1317310 w 5342806"/>
              <a:gd name="connsiteY44" fmla="*/ 1603934 h 4453168"/>
              <a:gd name="connsiteX45" fmla="*/ 1295884 w 5342806"/>
              <a:gd name="connsiteY45" fmla="*/ 1640991 h 4453168"/>
              <a:gd name="connsiteX46" fmla="*/ 1318107 w 5342806"/>
              <a:gd name="connsiteY46" fmla="*/ 1650309 h 4453168"/>
              <a:gd name="connsiteX47" fmla="*/ 1355700 w 5342806"/>
              <a:gd name="connsiteY47" fmla="*/ 1655302 h 4453168"/>
              <a:gd name="connsiteX48" fmla="*/ 2154247 w 5342806"/>
              <a:gd name="connsiteY48" fmla="*/ 1655302 h 4453168"/>
              <a:gd name="connsiteX49" fmla="*/ 2276701 w 5342806"/>
              <a:gd name="connsiteY49" fmla="*/ 1583132 h 4453168"/>
              <a:gd name="connsiteX50" fmla="*/ 2676837 w 5342806"/>
              <a:gd name="connsiteY50" fmla="*/ 894072 h 4453168"/>
              <a:gd name="connsiteX51" fmla="*/ 2676837 w 5342806"/>
              <a:gd name="connsiteY51" fmla="*/ 753167 h 4453168"/>
              <a:gd name="connsiteX52" fmla="*/ 2544761 w 5342806"/>
              <a:gd name="connsiteY52" fmla="*/ 525724 h 4453168"/>
              <a:gd name="connsiteX53" fmla="*/ 2525427 w 5342806"/>
              <a:gd name="connsiteY53" fmla="*/ 492430 h 4453168"/>
              <a:gd name="connsiteX54" fmla="*/ 2614995 w 5342806"/>
              <a:gd name="connsiteY54" fmla="*/ 492430 h 4453168"/>
              <a:gd name="connsiteX55" fmla="*/ 4052233 w 5342806"/>
              <a:gd name="connsiteY55" fmla="*/ 492430 h 4453168"/>
              <a:gd name="connsiteX56" fmla="*/ 4343819 w 5342806"/>
              <a:gd name="connsiteY56" fmla="*/ 664281 h 4453168"/>
              <a:gd name="connsiteX57" fmla="*/ 5296604 w 5342806"/>
              <a:gd name="connsiteY57" fmla="*/ 2305041 h 4453168"/>
              <a:gd name="connsiteX58" fmla="*/ 5296604 w 5342806"/>
              <a:gd name="connsiteY58" fmla="*/ 2640558 h 4453168"/>
              <a:gd name="connsiteX59" fmla="*/ 4343819 w 5342806"/>
              <a:gd name="connsiteY59" fmla="*/ 4281318 h 4453168"/>
              <a:gd name="connsiteX60" fmla="*/ 4052233 w 5342806"/>
              <a:gd name="connsiteY60" fmla="*/ 4453168 h 4453168"/>
              <a:gd name="connsiteX61" fmla="*/ 2150770 w 5342806"/>
              <a:gd name="connsiteY61" fmla="*/ 4453168 h 4453168"/>
              <a:gd name="connsiteX62" fmla="*/ 1855078 w 5342806"/>
              <a:gd name="connsiteY62" fmla="*/ 4281318 h 4453168"/>
              <a:gd name="connsiteX63" fmla="*/ 906399 w 5342806"/>
              <a:gd name="connsiteY63" fmla="*/ 2640558 h 4453168"/>
              <a:gd name="connsiteX64" fmla="*/ 906399 w 5342806"/>
              <a:gd name="connsiteY64" fmla="*/ 2305041 h 4453168"/>
              <a:gd name="connsiteX65" fmla="*/ 1258651 w 5342806"/>
              <a:gd name="connsiteY65" fmla="*/ 1695815 h 4453168"/>
              <a:gd name="connsiteX66" fmla="*/ 1288338 w 5342806"/>
              <a:gd name="connsiteY66" fmla="*/ 1644472 h 4453168"/>
              <a:gd name="connsiteX67" fmla="*/ 1287293 w 5342806"/>
              <a:gd name="connsiteY67" fmla="*/ 1644034 h 4453168"/>
              <a:gd name="connsiteX68" fmla="*/ 1234904 w 5342806"/>
              <a:gd name="connsiteY68" fmla="*/ 1591195 h 4453168"/>
              <a:gd name="connsiteX69" fmla="*/ 836494 w 5342806"/>
              <a:gd name="connsiteY69" fmla="*/ 902135 h 4453168"/>
              <a:gd name="connsiteX70" fmla="*/ 836494 w 5342806"/>
              <a:gd name="connsiteY70" fmla="*/ 761230 h 4453168"/>
              <a:gd name="connsiteX71" fmla="*/ 1234904 w 5342806"/>
              <a:gd name="connsiteY71" fmla="*/ 72172 h 4453168"/>
              <a:gd name="connsiteX72" fmla="*/ 1359084 w 5342806"/>
              <a:gd name="connsiteY72" fmla="*/ 0 h 44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342806" h="4453168">
                <a:moveTo>
                  <a:pt x="313737" y="2699726"/>
                </a:moveTo>
                <a:cubicBezTo>
                  <a:pt x="313737" y="2699726"/>
                  <a:pt x="313737" y="2699726"/>
                  <a:pt x="775980" y="2699726"/>
                </a:cubicBezTo>
                <a:cubicBezTo>
                  <a:pt x="804933" y="2699726"/>
                  <a:pt x="832887" y="2715641"/>
                  <a:pt x="846865" y="2741502"/>
                </a:cubicBezTo>
                <a:cubicBezTo>
                  <a:pt x="846865" y="2741502"/>
                  <a:pt x="846865" y="2741502"/>
                  <a:pt x="1078485" y="3140369"/>
                </a:cubicBezTo>
                <a:cubicBezTo>
                  <a:pt x="1093461" y="3165236"/>
                  <a:pt x="1093461" y="3197066"/>
                  <a:pt x="1078485" y="3221933"/>
                </a:cubicBezTo>
                <a:cubicBezTo>
                  <a:pt x="1078485" y="3221933"/>
                  <a:pt x="1078485" y="3221933"/>
                  <a:pt x="846865" y="3620799"/>
                </a:cubicBezTo>
                <a:cubicBezTo>
                  <a:pt x="832887" y="3646661"/>
                  <a:pt x="804933" y="3662576"/>
                  <a:pt x="775980" y="3662576"/>
                </a:cubicBezTo>
                <a:cubicBezTo>
                  <a:pt x="775980" y="3662576"/>
                  <a:pt x="775980" y="3662576"/>
                  <a:pt x="313737" y="3662576"/>
                </a:cubicBezTo>
                <a:cubicBezTo>
                  <a:pt x="283786" y="3662576"/>
                  <a:pt x="256830" y="3646661"/>
                  <a:pt x="241855" y="3620799"/>
                </a:cubicBezTo>
                <a:cubicBezTo>
                  <a:pt x="241855" y="3620799"/>
                  <a:pt x="241855" y="3620799"/>
                  <a:pt x="11232" y="3221933"/>
                </a:cubicBezTo>
                <a:cubicBezTo>
                  <a:pt x="-3743" y="3197066"/>
                  <a:pt x="-3743" y="3165236"/>
                  <a:pt x="11232" y="3140369"/>
                </a:cubicBezTo>
                <a:cubicBezTo>
                  <a:pt x="11232" y="3140369"/>
                  <a:pt x="11232" y="3140369"/>
                  <a:pt x="241855" y="2741502"/>
                </a:cubicBezTo>
                <a:cubicBezTo>
                  <a:pt x="256830" y="2715641"/>
                  <a:pt x="283786" y="2699726"/>
                  <a:pt x="313737" y="2699726"/>
                </a:cubicBezTo>
                <a:close/>
                <a:moveTo>
                  <a:pt x="2150770" y="492430"/>
                </a:moveTo>
                <a:cubicBezTo>
                  <a:pt x="2150770" y="492430"/>
                  <a:pt x="2150770" y="492430"/>
                  <a:pt x="2388454" y="492430"/>
                </a:cubicBezTo>
                <a:lnTo>
                  <a:pt x="2416181" y="492430"/>
                </a:lnTo>
                <a:lnTo>
                  <a:pt x="2442639" y="537992"/>
                </a:lnTo>
                <a:cubicBezTo>
                  <a:pt x="2479480" y="601434"/>
                  <a:pt x="2522349" y="675258"/>
                  <a:pt x="2572233" y="761161"/>
                </a:cubicBezTo>
                <a:cubicBezTo>
                  <a:pt x="2595168" y="799246"/>
                  <a:pt x="2595168" y="847994"/>
                  <a:pt x="2572233" y="886078"/>
                </a:cubicBezTo>
                <a:cubicBezTo>
                  <a:pt x="2572233" y="886078"/>
                  <a:pt x="2572233" y="886078"/>
                  <a:pt x="2217501" y="1496950"/>
                </a:cubicBezTo>
                <a:cubicBezTo>
                  <a:pt x="2196094" y="1536558"/>
                  <a:pt x="2153283" y="1560931"/>
                  <a:pt x="2108941" y="1560931"/>
                </a:cubicBezTo>
                <a:cubicBezTo>
                  <a:pt x="2108941" y="1560931"/>
                  <a:pt x="2108941" y="1560931"/>
                  <a:pt x="1401007" y="1560931"/>
                </a:cubicBezTo>
                <a:cubicBezTo>
                  <a:pt x="1389539" y="1560931"/>
                  <a:pt x="1378359" y="1559408"/>
                  <a:pt x="1367679" y="1556504"/>
                </a:cubicBezTo>
                <a:lnTo>
                  <a:pt x="1344756" y="1546893"/>
                </a:lnTo>
                <a:lnTo>
                  <a:pt x="1358765" y="1522665"/>
                </a:lnTo>
                <a:cubicBezTo>
                  <a:pt x="1485427" y="1303600"/>
                  <a:pt x="1647555" y="1023197"/>
                  <a:pt x="1855078" y="664281"/>
                </a:cubicBezTo>
                <a:cubicBezTo>
                  <a:pt x="1916680" y="557897"/>
                  <a:pt x="2027565" y="492430"/>
                  <a:pt x="2150770" y="492430"/>
                </a:cubicBezTo>
                <a:close/>
                <a:moveTo>
                  <a:pt x="1359084" y="0"/>
                </a:moveTo>
                <a:cubicBezTo>
                  <a:pt x="1359084" y="0"/>
                  <a:pt x="1359084" y="0"/>
                  <a:pt x="2157630" y="0"/>
                </a:cubicBezTo>
                <a:cubicBezTo>
                  <a:pt x="2207647" y="0"/>
                  <a:pt x="2255938" y="27495"/>
                  <a:pt x="2280085" y="72172"/>
                </a:cubicBezTo>
                <a:cubicBezTo>
                  <a:pt x="2280085" y="72172"/>
                  <a:pt x="2280085" y="72172"/>
                  <a:pt x="2494708" y="441767"/>
                </a:cubicBezTo>
                <a:lnTo>
                  <a:pt x="2518954" y="483519"/>
                </a:lnTo>
                <a:lnTo>
                  <a:pt x="2499877" y="483519"/>
                </a:lnTo>
                <a:lnTo>
                  <a:pt x="2409708" y="483519"/>
                </a:lnTo>
                <a:lnTo>
                  <a:pt x="2370537" y="416064"/>
                </a:lnTo>
                <a:cubicBezTo>
                  <a:pt x="2220885" y="158353"/>
                  <a:pt x="2220885" y="158353"/>
                  <a:pt x="2220885" y="158353"/>
                </a:cubicBezTo>
                <a:cubicBezTo>
                  <a:pt x="2199478" y="118745"/>
                  <a:pt x="2156666" y="94371"/>
                  <a:pt x="2112324" y="94371"/>
                </a:cubicBezTo>
                <a:cubicBezTo>
                  <a:pt x="1404390" y="94371"/>
                  <a:pt x="1404390" y="94371"/>
                  <a:pt x="1404390" y="94371"/>
                </a:cubicBezTo>
                <a:cubicBezTo>
                  <a:pt x="1358520" y="94371"/>
                  <a:pt x="1317236" y="118745"/>
                  <a:pt x="1294301" y="158353"/>
                </a:cubicBezTo>
                <a:cubicBezTo>
                  <a:pt x="941098" y="769224"/>
                  <a:pt x="941098" y="769224"/>
                  <a:pt x="941098" y="769224"/>
                </a:cubicBezTo>
                <a:cubicBezTo>
                  <a:pt x="918163" y="807309"/>
                  <a:pt x="918163" y="856057"/>
                  <a:pt x="941098" y="894141"/>
                </a:cubicBezTo>
                <a:cubicBezTo>
                  <a:pt x="1294301" y="1505013"/>
                  <a:pt x="1294301" y="1505013"/>
                  <a:pt x="1294301" y="1505013"/>
                </a:cubicBezTo>
                <a:cubicBezTo>
                  <a:pt x="1305769" y="1524817"/>
                  <a:pt x="1321823" y="1540812"/>
                  <a:pt x="1340745" y="1551856"/>
                </a:cubicBezTo>
                <a:lnTo>
                  <a:pt x="1346119" y="1554109"/>
                </a:lnTo>
                <a:lnTo>
                  <a:pt x="1317310" y="1603934"/>
                </a:lnTo>
                <a:lnTo>
                  <a:pt x="1295884" y="1640991"/>
                </a:lnTo>
                <a:lnTo>
                  <a:pt x="1318107" y="1650309"/>
                </a:lnTo>
                <a:cubicBezTo>
                  <a:pt x="1330154" y="1653584"/>
                  <a:pt x="1342766" y="1655302"/>
                  <a:pt x="1355700" y="1655302"/>
                </a:cubicBezTo>
                <a:cubicBezTo>
                  <a:pt x="2154247" y="1655302"/>
                  <a:pt x="2154247" y="1655302"/>
                  <a:pt x="2154247" y="1655302"/>
                </a:cubicBezTo>
                <a:cubicBezTo>
                  <a:pt x="2204264" y="1655302"/>
                  <a:pt x="2252555" y="1627810"/>
                  <a:pt x="2276701" y="1583132"/>
                </a:cubicBezTo>
                <a:cubicBezTo>
                  <a:pt x="2676837" y="894072"/>
                  <a:pt x="2676837" y="894072"/>
                  <a:pt x="2676837" y="894072"/>
                </a:cubicBezTo>
                <a:cubicBezTo>
                  <a:pt x="2702708" y="851114"/>
                  <a:pt x="2702708" y="796127"/>
                  <a:pt x="2676837" y="753167"/>
                </a:cubicBezTo>
                <a:cubicBezTo>
                  <a:pt x="2626820" y="667035"/>
                  <a:pt x="2583056" y="591669"/>
                  <a:pt x="2544761" y="525724"/>
                </a:cubicBezTo>
                <a:lnTo>
                  <a:pt x="2525427" y="492430"/>
                </a:lnTo>
                <a:lnTo>
                  <a:pt x="2614995" y="492430"/>
                </a:lnTo>
                <a:cubicBezTo>
                  <a:pt x="2893530" y="492430"/>
                  <a:pt x="3339185" y="492430"/>
                  <a:pt x="4052233" y="492430"/>
                </a:cubicBezTo>
                <a:cubicBezTo>
                  <a:pt x="4171332" y="492430"/>
                  <a:pt x="4286323" y="557897"/>
                  <a:pt x="4343819" y="664281"/>
                </a:cubicBezTo>
                <a:cubicBezTo>
                  <a:pt x="4343819" y="664281"/>
                  <a:pt x="4343819" y="664281"/>
                  <a:pt x="5296604" y="2305041"/>
                </a:cubicBezTo>
                <a:cubicBezTo>
                  <a:pt x="5358207" y="2407332"/>
                  <a:pt x="5358207" y="2538266"/>
                  <a:pt x="5296604" y="2640558"/>
                </a:cubicBezTo>
                <a:cubicBezTo>
                  <a:pt x="5296604" y="2640558"/>
                  <a:pt x="5296604" y="2640558"/>
                  <a:pt x="4343819" y="4281318"/>
                </a:cubicBezTo>
                <a:cubicBezTo>
                  <a:pt x="4286323" y="4387702"/>
                  <a:pt x="4171332" y="4453168"/>
                  <a:pt x="4052233" y="4453168"/>
                </a:cubicBezTo>
                <a:cubicBezTo>
                  <a:pt x="4052233" y="4453168"/>
                  <a:pt x="4052233" y="4453168"/>
                  <a:pt x="2150770" y="4453168"/>
                </a:cubicBezTo>
                <a:cubicBezTo>
                  <a:pt x="2027565" y="4453168"/>
                  <a:pt x="1916680" y="4387702"/>
                  <a:pt x="1855078" y="4281318"/>
                </a:cubicBezTo>
                <a:cubicBezTo>
                  <a:pt x="1855078" y="4281318"/>
                  <a:pt x="1855078" y="4281318"/>
                  <a:pt x="906399" y="2640558"/>
                </a:cubicBezTo>
                <a:cubicBezTo>
                  <a:pt x="844796" y="2538266"/>
                  <a:pt x="844796" y="2407332"/>
                  <a:pt x="906399" y="2305041"/>
                </a:cubicBezTo>
                <a:cubicBezTo>
                  <a:pt x="906399" y="2305041"/>
                  <a:pt x="906399" y="2305041"/>
                  <a:pt x="1258651" y="1695815"/>
                </a:cubicBezTo>
                <a:lnTo>
                  <a:pt x="1288338" y="1644472"/>
                </a:lnTo>
                <a:lnTo>
                  <a:pt x="1287293" y="1644034"/>
                </a:lnTo>
                <a:cubicBezTo>
                  <a:pt x="1265949" y="1631576"/>
                  <a:pt x="1247840" y="1613534"/>
                  <a:pt x="1234904" y="1591195"/>
                </a:cubicBezTo>
                <a:cubicBezTo>
                  <a:pt x="1234904" y="1591195"/>
                  <a:pt x="1234904" y="1591195"/>
                  <a:pt x="836494" y="902135"/>
                </a:cubicBezTo>
                <a:cubicBezTo>
                  <a:pt x="810622" y="859177"/>
                  <a:pt x="810622" y="804190"/>
                  <a:pt x="836494" y="761230"/>
                </a:cubicBezTo>
                <a:cubicBezTo>
                  <a:pt x="836494" y="761230"/>
                  <a:pt x="836494" y="761230"/>
                  <a:pt x="1234904" y="72172"/>
                </a:cubicBezTo>
                <a:cubicBezTo>
                  <a:pt x="1260775" y="27495"/>
                  <a:pt x="1307343" y="0"/>
                  <a:pt x="135908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red green and yellow rectangles&#10;&#10;Description automatically generated">
            <a:extLst>
              <a:ext uri="{FF2B5EF4-FFF2-40B4-BE49-F238E27FC236}">
                <a16:creationId xmlns:a16="http://schemas.microsoft.com/office/drawing/2014/main" id="{CA001A90-A44B-F74A-E5D2-992931895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801" y="1078398"/>
            <a:ext cx="4353781" cy="3439486"/>
          </a:xfrm>
          <a:prstGeom prst="rect">
            <a:avLst/>
          </a:prstGeom>
        </p:spPr>
      </p:pic>
      <p:pic>
        <p:nvPicPr>
          <p:cNvPr id="8" name="Picture 7" descr="A graph with red and green lines&#10;&#10;Description automatically generated">
            <a:extLst>
              <a:ext uri="{FF2B5EF4-FFF2-40B4-BE49-F238E27FC236}">
                <a16:creationId xmlns:a16="http://schemas.microsoft.com/office/drawing/2014/main" id="{4FA22DE7-F792-1689-B11C-86528026F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86" y="4637807"/>
            <a:ext cx="7242311" cy="21002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8B36D3-B631-7529-8EB8-E1F9E2B474EF}"/>
              </a:ext>
            </a:extLst>
          </p:cNvPr>
          <p:cNvSpPr txBox="1"/>
          <p:nvPr/>
        </p:nvSpPr>
        <p:spPr>
          <a:xfrm>
            <a:off x="6849194" y="138437"/>
            <a:ext cx="5342806" cy="784830"/>
          </a:xfrm>
          <a:custGeom>
            <a:avLst/>
            <a:gdLst>
              <a:gd name="connsiteX0" fmla="*/ 0 w 5342806"/>
              <a:gd name="connsiteY0" fmla="*/ 0 h 784830"/>
              <a:gd name="connsiteX1" fmla="*/ 540217 w 5342806"/>
              <a:gd name="connsiteY1" fmla="*/ 0 h 784830"/>
              <a:gd name="connsiteX2" fmla="*/ 973578 w 5342806"/>
              <a:gd name="connsiteY2" fmla="*/ 0 h 784830"/>
              <a:gd name="connsiteX3" fmla="*/ 1674079 w 5342806"/>
              <a:gd name="connsiteY3" fmla="*/ 0 h 784830"/>
              <a:gd name="connsiteX4" fmla="*/ 2214296 w 5342806"/>
              <a:gd name="connsiteY4" fmla="*/ 0 h 784830"/>
              <a:gd name="connsiteX5" fmla="*/ 2754513 w 5342806"/>
              <a:gd name="connsiteY5" fmla="*/ 0 h 784830"/>
              <a:gd name="connsiteX6" fmla="*/ 3455015 w 5342806"/>
              <a:gd name="connsiteY6" fmla="*/ 0 h 784830"/>
              <a:gd name="connsiteX7" fmla="*/ 3941804 w 5342806"/>
              <a:gd name="connsiteY7" fmla="*/ 0 h 784830"/>
              <a:gd name="connsiteX8" fmla="*/ 4642305 w 5342806"/>
              <a:gd name="connsiteY8" fmla="*/ 0 h 784830"/>
              <a:gd name="connsiteX9" fmla="*/ 5342806 w 5342806"/>
              <a:gd name="connsiteY9" fmla="*/ 0 h 784830"/>
              <a:gd name="connsiteX10" fmla="*/ 5342806 w 5342806"/>
              <a:gd name="connsiteY10" fmla="*/ 392415 h 784830"/>
              <a:gd name="connsiteX11" fmla="*/ 5342806 w 5342806"/>
              <a:gd name="connsiteY11" fmla="*/ 784830 h 784830"/>
              <a:gd name="connsiteX12" fmla="*/ 4695733 w 5342806"/>
              <a:gd name="connsiteY12" fmla="*/ 784830 h 784830"/>
              <a:gd name="connsiteX13" fmla="*/ 3995232 w 5342806"/>
              <a:gd name="connsiteY13" fmla="*/ 784830 h 784830"/>
              <a:gd name="connsiteX14" fmla="*/ 3294730 w 5342806"/>
              <a:gd name="connsiteY14" fmla="*/ 784830 h 784830"/>
              <a:gd name="connsiteX15" fmla="*/ 2807941 w 5342806"/>
              <a:gd name="connsiteY15" fmla="*/ 784830 h 784830"/>
              <a:gd name="connsiteX16" fmla="*/ 2214296 w 5342806"/>
              <a:gd name="connsiteY16" fmla="*/ 784830 h 784830"/>
              <a:gd name="connsiteX17" fmla="*/ 1513795 w 5342806"/>
              <a:gd name="connsiteY17" fmla="*/ 784830 h 784830"/>
              <a:gd name="connsiteX18" fmla="*/ 920150 w 5342806"/>
              <a:gd name="connsiteY18" fmla="*/ 784830 h 784830"/>
              <a:gd name="connsiteX19" fmla="*/ 0 w 5342806"/>
              <a:gd name="connsiteY19" fmla="*/ 784830 h 784830"/>
              <a:gd name="connsiteX20" fmla="*/ 0 w 5342806"/>
              <a:gd name="connsiteY20" fmla="*/ 408112 h 784830"/>
              <a:gd name="connsiteX21" fmla="*/ 0 w 5342806"/>
              <a:gd name="connsiteY21" fmla="*/ 0 h 78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42806" h="784830" extrusionOk="0">
                <a:moveTo>
                  <a:pt x="0" y="0"/>
                </a:moveTo>
                <a:cubicBezTo>
                  <a:pt x="109785" y="-7264"/>
                  <a:pt x="386112" y="59873"/>
                  <a:pt x="540217" y="0"/>
                </a:cubicBezTo>
                <a:cubicBezTo>
                  <a:pt x="694322" y="-59873"/>
                  <a:pt x="791475" y="15521"/>
                  <a:pt x="973578" y="0"/>
                </a:cubicBezTo>
                <a:cubicBezTo>
                  <a:pt x="1155681" y="-15521"/>
                  <a:pt x="1507311" y="24355"/>
                  <a:pt x="1674079" y="0"/>
                </a:cubicBezTo>
                <a:cubicBezTo>
                  <a:pt x="1840847" y="-24355"/>
                  <a:pt x="2045675" y="58342"/>
                  <a:pt x="2214296" y="0"/>
                </a:cubicBezTo>
                <a:cubicBezTo>
                  <a:pt x="2382917" y="-58342"/>
                  <a:pt x="2521362" y="63652"/>
                  <a:pt x="2754513" y="0"/>
                </a:cubicBezTo>
                <a:cubicBezTo>
                  <a:pt x="2987664" y="-63652"/>
                  <a:pt x="3216546" y="73273"/>
                  <a:pt x="3455015" y="0"/>
                </a:cubicBezTo>
                <a:cubicBezTo>
                  <a:pt x="3693484" y="-73273"/>
                  <a:pt x="3758519" y="24698"/>
                  <a:pt x="3941804" y="0"/>
                </a:cubicBezTo>
                <a:cubicBezTo>
                  <a:pt x="4125089" y="-24698"/>
                  <a:pt x="4357040" y="39598"/>
                  <a:pt x="4642305" y="0"/>
                </a:cubicBezTo>
                <a:cubicBezTo>
                  <a:pt x="4927570" y="-39598"/>
                  <a:pt x="5201114" y="33398"/>
                  <a:pt x="5342806" y="0"/>
                </a:cubicBezTo>
                <a:cubicBezTo>
                  <a:pt x="5363302" y="135437"/>
                  <a:pt x="5299785" y="248970"/>
                  <a:pt x="5342806" y="392415"/>
                </a:cubicBezTo>
                <a:cubicBezTo>
                  <a:pt x="5385827" y="535860"/>
                  <a:pt x="5321347" y="676018"/>
                  <a:pt x="5342806" y="784830"/>
                </a:cubicBezTo>
                <a:cubicBezTo>
                  <a:pt x="5145760" y="792271"/>
                  <a:pt x="4850163" y="735561"/>
                  <a:pt x="4695733" y="784830"/>
                </a:cubicBezTo>
                <a:cubicBezTo>
                  <a:pt x="4541303" y="834099"/>
                  <a:pt x="4173244" y="704445"/>
                  <a:pt x="3995232" y="784830"/>
                </a:cubicBezTo>
                <a:cubicBezTo>
                  <a:pt x="3817220" y="865215"/>
                  <a:pt x="3538358" y="764184"/>
                  <a:pt x="3294730" y="784830"/>
                </a:cubicBezTo>
                <a:cubicBezTo>
                  <a:pt x="3051102" y="805476"/>
                  <a:pt x="3034770" y="751329"/>
                  <a:pt x="2807941" y="784830"/>
                </a:cubicBezTo>
                <a:cubicBezTo>
                  <a:pt x="2581112" y="818331"/>
                  <a:pt x="2410842" y="777347"/>
                  <a:pt x="2214296" y="784830"/>
                </a:cubicBezTo>
                <a:cubicBezTo>
                  <a:pt x="2017750" y="792313"/>
                  <a:pt x="1784951" y="772357"/>
                  <a:pt x="1513795" y="784830"/>
                </a:cubicBezTo>
                <a:cubicBezTo>
                  <a:pt x="1242639" y="797303"/>
                  <a:pt x="1053545" y="782415"/>
                  <a:pt x="920150" y="784830"/>
                </a:cubicBezTo>
                <a:cubicBezTo>
                  <a:pt x="786755" y="787245"/>
                  <a:pt x="315859" y="724877"/>
                  <a:pt x="0" y="784830"/>
                </a:cubicBezTo>
                <a:cubicBezTo>
                  <a:pt x="-27888" y="676552"/>
                  <a:pt x="29779" y="571795"/>
                  <a:pt x="0" y="408112"/>
                </a:cubicBezTo>
                <a:cubicBezTo>
                  <a:pt x="-29779" y="244429"/>
                  <a:pt x="16626" y="117445"/>
                  <a:pt x="0" y="0"/>
                </a:cubicBezTo>
                <a:close/>
              </a:path>
            </a:pathLst>
          </a:custGeom>
          <a:noFill/>
          <a:ln w="127000" cmpd="thinThick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5">
                    <a:lumMod val="75000"/>
                  </a:schemeClr>
                </a:solidFill>
                <a:latin typeface="Comfortaa" panose="00000500000000000000" pitchFamily="2" charset="0"/>
              </a:rPr>
              <a:t>Generally, there are many water pumps that are functional compared to the others. However, there is a high % of water pumps that are nonfunctional.</a:t>
            </a:r>
            <a:endParaRPr lang="en-US" sz="1500" dirty="0">
              <a:solidFill>
                <a:schemeClr val="accent5">
                  <a:lumMod val="75000"/>
                </a:schemeClr>
              </a:solidFill>
              <a:effectLst/>
              <a:latin typeface="Comfortaa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F41D47-5DD8-DB55-093D-4006CF9F4287}"/>
              </a:ext>
            </a:extLst>
          </p:cNvPr>
          <p:cNvSpPr txBox="1"/>
          <p:nvPr/>
        </p:nvSpPr>
        <p:spPr>
          <a:xfrm>
            <a:off x="2776991" y="1349253"/>
            <a:ext cx="2100556" cy="553998"/>
          </a:xfrm>
          <a:custGeom>
            <a:avLst/>
            <a:gdLst>
              <a:gd name="connsiteX0" fmla="*/ 0 w 2100556"/>
              <a:gd name="connsiteY0" fmla="*/ 0 h 553998"/>
              <a:gd name="connsiteX1" fmla="*/ 504133 w 2100556"/>
              <a:gd name="connsiteY1" fmla="*/ 0 h 553998"/>
              <a:gd name="connsiteX2" fmla="*/ 966256 w 2100556"/>
              <a:gd name="connsiteY2" fmla="*/ 0 h 553998"/>
              <a:gd name="connsiteX3" fmla="*/ 1533406 w 2100556"/>
              <a:gd name="connsiteY3" fmla="*/ 0 h 553998"/>
              <a:gd name="connsiteX4" fmla="*/ 2100556 w 2100556"/>
              <a:gd name="connsiteY4" fmla="*/ 0 h 553998"/>
              <a:gd name="connsiteX5" fmla="*/ 2100556 w 2100556"/>
              <a:gd name="connsiteY5" fmla="*/ 553998 h 553998"/>
              <a:gd name="connsiteX6" fmla="*/ 1617428 w 2100556"/>
              <a:gd name="connsiteY6" fmla="*/ 553998 h 553998"/>
              <a:gd name="connsiteX7" fmla="*/ 1134300 w 2100556"/>
              <a:gd name="connsiteY7" fmla="*/ 553998 h 553998"/>
              <a:gd name="connsiteX8" fmla="*/ 567150 w 2100556"/>
              <a:gd name="connsiteY8" fmla="*/ 553998 h 553998"/>
              <a:gd name="connsiteX9" fmla="*/ 0 w 2100556"/>
              <a:gd name="connsiteY9" fmla="*/ 553998 h 553998"/>
              <a:gd name="connsiteX10" fmla="*/ 0 w 2100556"/>
              <a:gd name="connsiteY10" fmla="*/ 0 h 55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0556" h="553998" extrusionOk="0">
                <a:moveTo>
                  <a:pt x="0" y="0"/>
                </a:moveTo>
                <a:cubicBezTo>
                  <a:pt x="112047" y="-15051"/>
                  <a:pt x="320449" y="30102"/>
                  <a:pt x="504133" y="0"/>
                </a:cubicBezTo>
                <a:cubicBezTo>
                  <a:pt x="687817" y="-30102"/>
                  <a:pt x="865540" y="13806"/>
                  <a:pt x="966256" y="0"/>
                </a:cubicBezTo>
                <a:cubicBezTo>
                  <a:pt x="1066972" y="-13806"/>
                  <a:pt x="1331815" y="23207"/>
                  <a:pt x="1533406" y="0"/>
                </a:cubicBezTo>
                <a:cubicBezTo>
                  <a:pt x="1734997" y="-23207"/>
                  <a:pt x="1978180" y="4707"/>
                  <a:pt x="2100556" y="0"/>
                </a:cubicBezTo>
                <a:cubicBezTo>
                  <a:pt x="2165675" y="186862"/>
                  <a:pt x="2085476" y="307227"/>
                  <a:pt x="2100556" y="553998"/>
                </a:cubicBezTo>
                <a:cubicBezTo>
                  <a:pt x="1971609" y="590181"/>
                  <a:pt x="1853821" y="517936"/>
                  <a:pt x="1617428" y="553998"/>
                </a:cubicBezTo>
                <a:cubicBezTo>
                  <a:pt x="1381035" y="590060"/>
                  <a:pt x="1347059" y="502658"/>
                  <a:pt x="1134300" y="553998"/>
                </a:cubicBezTo>
                <a:cubicBezTo>
                  <a:pt x="921541" y="605338"/>
                  <a:pt x="698860" y="507585"/>
                  <a:pt x="567150" y="553998"/>
                </a:cubicBezTo>
                <a:cubicBezTo>
                  <a:pt x="435440" y="600411"/>
                  <a:pt x="244102" y="524941"/>
                  <a:pt x="0" y="553998"/>
                </a:cubicBezTo>
                <a:cubicBezTo>
                  <a:pt x="-29239" y="376360"/>
                  <a:pt x="65549" y="208800"/>
                  <a:pt x="0" y="0"/>
                </a:cubicBezTo>
                <a:close/>
              </a:path>
            </a:pathLst>
          </a:custGeom>
          <a:noFill/>
          <a:ln w="127000" cmpd="thinThick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rPr>
              <a:t>DATA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effectLst/>
              <a:latin typeface="Corbel" panose="020B0503020204020204" pitchFamily="34" charset="0"/>
            </a:endParaRPr>
          </a:p>
        </p:txBody>
      </p:sp>
      <p:pic>
        <p:nvPicPr>
          <p:cNvPr id="12" name="Picture 11" descr="A water splashing in the shape of a horse&#10;&#10;Description automatically generated">
            <a:extLst>
              <a:ext uri="{FF2B5EF4-FFF2-40B4-BE49-F238E27FC236}">
                <a16:creationId xmlns:a16="http://schemas.microsoft.com/office/drawing/2014/main" id="{A554FB60-67ED-F0F2-4386-9645A6BDA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4" y="4303454"/>
            <a:ext cx="1915910" cy="25545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90DAD5-0BA9-FED2-4BF4-F12D90C016DE}"/>
              </a:ext>
            </a:extLst>
          </p:cNvPr>
          <p:cNvSpPr txBox="1"/>
          <p:nvPr/>
        </p:nvSpPr>
        <p:spPr>
          <a:xfrm>
            <a:off x="1675562" y="2080948"/>
            <a:ext cx="3316753" cy="2554545"/>
          </a:xfrm>
          <a:custGeom>
            <a:avLst/>
            <a:gdLst>
              <a:gd name="connsiteX0" fmla="*/ 0 w 3316753"/>
              <a:gd name="connsiteY0" fmla="*/ 0 h 2554545"/>
              <a:gd name="connsiteX1" fmla="*/ 519625 w 3316753"/>
              <a:gd name="connsiteY1" fmla="*/ 0 h 2554545"/>
              <a:gd name="connsiteX2" fmla="*/ 972914 w 3316753"/>
              <a:gd name="connsiteY2" fmla="*/ 0 h 2554545"/>
              <a:gd name="connsiteX3" fmla="*/ 1592041 w 3316753"/>
              <a:gd name="connsiteY3" fmla="*/ 0 h 2554545"/>
              <a:gd name="connsiteX4" fmla="*/ 2111666 w 3316753"/>
              <a:gd name="connsiteY4" fmla="*/ 0 h 2554545"/>
              <a:gd name="connsiteX5" fmla="*/ 2631291 w 3316753"/>
              <a:gd name="connsiteY5" fmla="*/ 0 h 2554545"/>
              <a:gd name="connsiteX6" fmla="*/ 3316753 w 3316753"/>
              <a:gd name="connsiteY6" fmla="*/ 0 h 2554545"/>
              <a:gd name="connsiteX7" fmla="*/ 3316753 w 3316753"/>
              <a:gd name="connsiteY7" fmla="*/ 459818 h 2554545"/>
              <a:gd name="connsiteX8" fmla="*/ 3316753 w 3316753"/>
              <a:gd name="connsiteY8" fmla="*/ 970727 h 2554545"/>
              <a:gd name="connsiteX9" fmla="*/ 3316753 w 3316753"/>
              <a:gd name="connsiteY9" fmla="*/ 1430545 h 2554545"/>
              <a:gd name="connsiteX10" fmla="*/ 3316753 w 3316753"/>
              <a:gd name="connsiteY10" fmla="*/ 1890363 h 2554545"/>
              <a:gd name="connsiteX11" fmla="*/ 3316753 w 3316753"/>
              <a:gd name="connsiteY11" fmla="*/ 2554545 h 2554545"/>
              <a:gd name="connsiteX12" fmla="*/ 2730793 w 3316753"/>
              <a:gd name="connsiteY12" fmla="*/ 2554545 h 2554545"/>
              <a:gd name="connsiteX13" fmla="*/ 2111666 w 3316753"/>
              <a:gd name="connsiteY13" fmla="*/ 2554545 h 2554545"/>
              <a:gd name="connsiteX14" fmla="*/ 1492539 w 3316753"/>
              <a:gd name="connsiteY14" fmla="*/ 2554545 h 2554545"/>
              <a:gd name="connsiteX15" fmla="*/ 1006082 w 3316753"/>
              <a:gd name="connsiteY15" fmla="*/ 2554545 h 2554545"/>
              <a:gd name="connsiteX16" fmla="*/ 0 w 3316753"/>
              <a:gd name="connsiteY16" fmla="*/ 2554545 h 2554545"/>
              <a:gd name="connsiteX17" fmla="*/ 0 w 3316753"/>
              <a:gd name="connsiteY17" fmla="*/ 1992545 h 2554545"/>
              <a:gd name="connsiteX18" fmla="*/ 0 w 3316753"/>
              <a:gd name="connsiteY18" fmla="*/ 1558272 h 2554545"/>
              <a:gd name="connsiteX19" fmla="*/ 0 w 3316753"/>
              <a:gd name="connsiteY19" fmla="*/ 1098454 h 2554545"/>
              <a:gd name="connsiteX20" fmla="*/ 0 w 3316753"/>
              <a:gd name="connsiteY20" fmla="*/ 638636 h 2554545"/>
              <a:gd name="connsiteX21" fmla="*/ 0 w 3316753"/>
              <a:gd name="connsiteY21" fmla="*/ 0 h 255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16753" h="2554545" extrusionOk="0">
                <a:moveTo>
                  <a:pt x="0" y="0"/>
                </a:moveTo>
                <a:cubicBezTo>
                  <a:pt x="121016" y="-4348"/>
                  <a:pt x="327306" y="12512"/>
                  <a:pt x="519625" y="0"/>
                </a:cubicBezTo>
                <a:cubicBezTo>
                  <a:pt x="711944" y="-12512"/>
                  <a:pt x="867318" y="29270"/>
                  <a:pt x="972914" y="0"/>
                </a:cubicBezTo>
                <a:cubicBezTo>
                  <a:pt x="1078510" y="-29270"/>
                  <a:pt x="1321954" y="39429"/>
                  <a:pt x="1592041" y="0"/>
                </a:cubicBezTo>
                <a:cubicBezTo>
                  <a:pt x="1862128" y="-39429"/>
                  <a:pt x="1957658" y="27108"/>
                  <a:pt x="2111666" y="0"/>
                </a:cubicBezTo>
                <a:cubicBezTo>
                  <a:pt x="2265674" y="-27108"/>
                  <a:pt x="2523435" y="4783"/>
                  <a:pt x="2631291" y="0"/>
                </a:cubicBezTo>
                <a:cubicBezTo>
                  <a:pt x="2739147" y="-4783"/>
                  <a:pt x="3016550" y="1826"/>
                  <a:pt x="3316753" y="0"/>
                </a:cubicBezTo>
                <a:cubicBezTo>
                  <a:pt x="3324699" y="191797"/>
                  <a:pt x="3277729" y="344271"/>
                  <a:pt x="3316753" y="459818"/>
                </a:cubicBezTo>
                <a:cubicBezTo>
                  <a:pt x="3355777" y="575365"/>
                  <a:pt x="3280138" y="846895"/>
                  <a:pt x="3316753" y="970727"/>
                </a:cubicBezTo>
                <a:cubicBezTo>
                  <a:pt x="3353368" y="1094559"/>
                  <a:pt x="3281905" y="1337826"/>
                  <a:pt x="3316753" y="1430545"/>
                </a:cubicBezTo>
                <a:cubicBezTo>
                  <a:pt x="3351601" y="1523264"/>
                  <a:pt x="3271585" y="1661632"/>
                  <a:pt x="3316753" y="1890363"/>
                </a:cubicBezTo>
                <a:cubicBezTo>
                  <a:pt x="3361921" y="2119094"/>
                  <a:pt x="3264269" y="2394632"/>
                  <a:pt x="3316753" y="2554545"/>
                </a:cubicBezTo>
                <a:cubicBezTo>
                  <a:pt x="3134516" y="2580969"/>
                  <a:pt x="2968313" y="2500559"/>
                  <a:pt x="2730793" y="2554545"/>
                </a:cubicBezTo>
                <a:cubicBezTo>
                  <a:pt x="2493273" y="2608531"/>
                  <a:pt x="2359922" y="2548717"/>
                  <a:pt x="2111666" y="2554545"/>
                </a:cubicBezTo>
                <a:cubicBezTo>
                  <a:pt x="1863410" y="2560373"/>
                  <a:pt x="1761657" y="2496182"/>
                  <a:pt x="1492539" y="2554545"/>
                </a:cubicBezTo>
                <a:cubicBezTo>
                  <a:pt x="1223421" y="2612908"/>
                  <a:pt x="1139214" y="2540253"/>
                  <a:pt x="1006082" y="2554545"/>
                </a:cubicBezTo>
                <a:cubicBezTo>
                  <a:pt x="872950" y="2568837"/>
                  <a:pt x="412121" y="2485840"/>
                  <a:pt x="0" y="2554545"/>
                </a:cubicBezTo>
                <a:cubicBezTo>
                  <a:pt x="-18640" y="2353150"/>
                  <a:pt x="57832" y="2146354"/>
                  <a:pt x="0" y="1992545"/>
                </a:cubicBezTo>
                <a:cubicBezTo>
                  <a:pt x="-57832" y="1838736"/>
                  <a:pt x="37604" y="1696518"/>
                  <a:pt x="0" y="1558272"/>
                </a:cubicBezTo>
                <a:cubicBezTo>
                  <a:pt x="-37604" y="1420026"/>
                  <a:pt x="21048" y="1196119"/>
                  <a:pt x="0" y="1098454"/>
                </a:cubicBezTo>
                <a:cubicBezTo>
                  <a:pt x="-21048" y="1000789"/>
                  <a:pt x="52204" y="757223"/>
                  <a:pt x="0" y="638636"/>
                </a:cubicBezTo>
                <a:cubicBezTo>
                  <a:pt x="-52204" y="520049"/>
                  <a:pt x="75461" y="304889"/>
                  <a:pt x="0" y="0"/>
                </a:cubicBezTo>
                <a:close/>
              </a:path>
            </a:pathLst>
          </a:custGeom>
          <a:noFill/>
          <a:ln w="127000" cmpd="thinThick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mfortaa" panose="00000500000000000000" pitchFamily="2" charset="0"/>
              </a:rPr>
              <a:t>The Data is download from the Driven Data site and has been attributed to the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mfortaa" panose="00000500000000000000" pitchFamily="2" charset="0"/>
                <a:hlinkClick r:id="rId6"/>
              </a:rPr>
              <a:t>Taarifa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mfortaa" panose="00000500000000000000" pitchFamily="2" charset="0"/>
              </a:rPr>
              <a:t> which aggregates the data from the Tanzanian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mfortaa" panose="00000500000000000000" pitchFamily="2" charset="0"/>
                <a:hlinkClick r:id="rId7"/>
              </a:rPr>
              <a:t>Ministry of Water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mfortaa" panose="00000500000000000000" pitchFamily="2" charset="0"/>
              </a:rPr>
              <a:t>.</a:t>
            </a:r>
            <a:endParaRPr lang="en-US" sz="2000" dirty="0">
              <a:solidFill>
                <a:schemeClr val="accent5">
                  <a:lumMod val="75000"/>
                </a:schemeClr>
              </a:solidFill>
              <a:effectLst/>
              <a:latin typeface="Comfortaa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74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status of water&#10;&#10;Description automatically generated">
            <a:extLst>
              <a:ext uri="{FF2B5EF4-FFF2-40B4-BE49-F238E27FC236}">
                <a16:creationId xmlns:a16="http://schemas.microsoft.com/office/drawing/2014/main" id="{0C9169D1-16DC-6B9D-F6AE-94D6ABC18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98" y="321734"/>
            <a:ext cx="3912686" cy="29051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F14F39-0550-385F-C0A5-E43E34EC3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water source type&#10;&#10;Description automatically generated">
            <a:extLst>
              <a:ext uri="{FF2B5EF4-FFF2-40B4-BE49-F238E27FC236}">
                <a16:creationId xmlns:a16="http://schemas.microsoft.com/office/drawing/2014/main" id="{2FE71126-2BC5-A4A0-42BA-18EE0863B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304" y="413174"/>
            <a:ext cx="3417847" cy="29051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0F8293-8F83-4B80-9F3B-3CDFECE6F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75DE38-5D16-AE96-A109-AE32BD074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aph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87C37A4B-0849-D87B-9A72-9F9B0D6EE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74" y="3631096"/>
            <a:ext cx="3743132" cy="2760560"/>
          </a:xfrm>
          <a:prstGeom prst="rect">
            <a:avLst/>
          </a:prstGeom>
        </p:spPr>
      </p:pic>
      <p:pic>
        <p:nvPicPr>
          <p:cNvPr id="10" name="Picture 9" descr="A graph of water extraction type&#10;&#10;Description automatically generated">
            <a:extLst>
              <a:ext uri="{FF2B5EF4-FFF2-40B4-BE49-F238E27FC236}">
                <a16:creationId xmlns:a16="http://schemas.microsoft.com/office/drawing/2014/main" id="{BE67D7E6-228C-8242-EEFA-C76FD8706E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909" y="3722536"/>
            <a:ext cx="3516636" cy="27605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32F5E3-B83B-8D3F-51B1-81005D9F19E5}"/>
              </a:ext>
            </a:extLst>
          </p:cNvPr>
          <p:cNvSpPr txBox="1"/>
          <p:nvPr/>
        </p:nvSpPr>
        <p:spPr>
          <a:xfrm>
            <a:off x="4249584" y="321734"/>
            <a:ext cx="1862646" cy="2031325"/>
          </a:xfrm>
          <a:custGeom>
            <a:avLst/>
            <a:gdLst>
              <a:gd name="connsiteX0" fmla="*/ 0 w 1862646"/>
              <a:gd name="connsiteY0" fmla="*/ 0 h 2031325"/>
              <a:gd name="connsiteX1" fmla="*/ 447035 w 1862646"/>
              <a:gd name="connsiteY1" fmla="*/ 0 h 2031325"/>
              <a:gd name="connsiteX2" fmla="*/ 856817 w 1862646"/>
              <a:gd name="connsiteY2" fmla="*/ 0 h 2031325"/>
              <a:gd name="connsiteX3" fmla="*/ 1359732 w 1862646"/>
              <a:gd name="connsiteY3" fmla="*/ 0 h 2031325"/>
              <a:gd name="connsiteX4" fmla="*/ 1862646 w 1862646"/>
              <a:gd name="connsiteY4" fmla="*/ 0 h 2031325"/>
              <a:gd name="connsiteX5" fmla="*/ 1862646 w 1862646"/>
              <a:gd name="connsiteY5" fmla="*/ 487518 h 2031325"/>
              <a:gd name="connsiteX6" fmla="*/ 1862646 w 1862646"/>
              <a:gd name="connsiteY6" fmla="*/ 954723 h 2031325"/>
              <a:gd name="connsiteX7" fmla="*/ 1862646 w 1862646"/>
              <a:gd name="connsiteY7" fmla="*/ 1462554 h 2031325"/>
              <a:gd name="connsiteX8" fmla="*/ 1862646 w 1862646"/>
              <a:gd name="connsiteY8" fmla="*/ 2031325 h 2031325"/>
              <a:gd name="connsiteX9" fmla="*/ 1434237 w 1862646"/>
              <a:gd name="connsiteY9" fmla="*/ 2031325 h 2031325"/>
              <a:gd name="connsiteX10" fmla="*/ 968576 w 1862646"/>
              <a:gd name="connsiteY10" fmla="*/ 2031325 h 2031325"/>
              <a:gd name="connsiteX11" fmla="*/ 502914 w 1862646"/>
              <a:gd name="connsiteY11" fmla="*/ 2031325 h 2031325"/>
              <a:gd name="connsiteX12" fmla="*/ 0 w 1862646"/>
              <a:gd name="connsiteY12" fmla="*/ 2031325 h 2031325"/>
              <a:gd name="connsiteX13" fmla="*/ 0 w 1862646"/>
              <a:gd name="connsiteY13" fmla="*/ 1482867 h 2031325"/>
              <a:gd name="connsiteX14" fmla="*/ 0 w 1862646"/>
              <a:gd name="connsiteY14" fmla="*/ 934409 h 2031325"/>
              <a:gd name="connsiteX15" fmla="*/ 0 w 1862646"/>
              <a:gd name="connsiteY15" fmla="*/ 0 h 203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646" h="2031325" extrusionOk="0">
                <a:moveTo>
                  <a:pt x="0" y="0"/>
                </a:moveTo>
                <a:cubicBezTo>
                  <a:pt x="198768" y="-47763"/>
                  <a:pt x="246059" y="5748"/>
                  <a:pt x="447035" y="0"/>
                </a:cubicBezTo>
                <a:cubicBezTo>
                  <a:pt x="648011" y="-5748"/>
                  <a:pt x="764187" y="38627"/>
                  <a:pt x="856817" y="0"/>
                </a:cubicBezTo>
                <a:cubicBezTo>
                  <a:pt x="949447" y="-38627"/>
                  <a:pt x="1191727" y="42772"/>
                  <a:pt x="1359732" y="0"/>
                </a:cubicBezTo>
                <a:cubicBezTo>
                  <a:pt x="1527737" y="-42772"/>
                  <a:pt x="1716662" y="7920"/>
                  <a:pt x="1862646" y="0"/>
                </a:cubicBezTo>
                <a:cubicBezTo>
                  <a:pt x="1910505" y="166582"/>
                  <a:pt x="1835299" y="379995"/>
                  <a:pt x="1862646" y="487518"/>
                </a:cubicBezTo>
                <a:cubicBezTo>
                  <a:pt x="1889993" y="595041"/>
                  <a:pt x="1827437" y="751274"/>
                  <a:pt x="1862646" y="954723"/>
                </a:cubicBezTo>
                <a:cubicBezTo>
                  <a:pt x="1897855" y="1158173"/>
                  <a:pt x="1854394" y="1263701"/>
                  <a:pt x="1862646" y="1462554"/>
                </a:cubicBezTo>
                <a:cubicBezTo>
                  <a:pt x="1870898" y="1661407"/>
                  <a:pt x="1816171" y="1840792"/>
                  <a:pt x="1862646" y="2031325"/>
                </a:cubicBezTo>
                <a:cubicBezTo>
                  <a:pt x="1734719" y="2069766"/>
                  <a:pt x="1559778" y="2024819"/>
                  <a:pt x="1434237" y="2031325"/>
                </a:cubicBezTo>
                <a:cubicBezTo>
                  <a:pt x="1308696" y="2037831"/>
                  <a:pt x="1153764" y="2002878"/>
                  <a:pt x="968576" y="2031325"/>
                </a:cubicBezTo>
                <a:cubicBezTo>
                  <a:pt x="783388" y="2059772"/>
                  <a:pt x="602977" y="2017961"/>
                  <a:pt x="502914" y="2031325"/>
                </a:cubicBezTo>
                <a:cubicBezTo>
                  <a:pt x="402851" y="2044689"/>
                  <a:pt x="188258" y="2004346"/>
                  <a:pt x="0" y="2031325"/>
                </a:cubicBezTo>
                <a:cubicBezTo>
                  <a:pt x="-50405" y="1828991"/>
                  <a:pt x="25606" y="1652036"/>
                  <a:pt x="0" y="1482867"/>
                </a:cubicBezTo>
                <a:cubicBezTo>
                  <a:pt x="-25606" y="1313698"/>
                  <a:pt x="60214" y="1048761"/>
                  <a:pt x="0" y="934409"/>
                </a:cubicBezTo>
                <a:cubicBezTo>
                  <a:pt x="-60214" y="820057"/>
                  <a:pt x="31099" y="456536"/>
                  <a:pt x="0" y="0"/>
                </a:cubicBezTo>
                <a:close/>
              </a:path>
            </a:pathLst>
          </a:custGeom>
          <a:noFill/>
          <a:ln w="127000" cmpd="thinThick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mfortaa" panose="00000500000000000000" pitchFamily="2" charset="0"/>
              </a:rPr>
              <a:t>The Payment Type with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  <a:latin typeface="Comfortaa" panose="00000500000000000000" pitchFamily="2" charset="0"/>
              </a:rPr>
              <a:t>Never Pay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mfortaa" panose="00000500000000000000" pitchFamily="2" charset="0"/>
              </a:rPr>
              <a:t>has the highest of the three status groups. c</a:t>
            </a:r>
            <a:endParaRPr lang="en-US" dirty="0">
              <a:solidFill>
                <a:schemeClr val="accent5">
                  <a:lumMod val="75000"/>
                </a:schemeClr>
              </a:solidFill>
              <a:effectLst/>
              <a:latin typeface="Comfortaa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84BAC-3828-69FE-7448-B94FEC15F3A0}"/>
              </a:ext>
            </a:extLst>
          </p:cNvPr>
          <p:cNvSpPr txBox="1"/>
          <p:nvPr/>
        </p:nvSpPr>
        <p:spPr>
          <a:xfrm>
            <a:off x="6050280" y="289679"/>
            <a:ext cx="2427024" cy="3139321"/>
          </a:xfrm>
          <a:custGeom>
            <a:avLst/>
            <a:gdLst>
              <a:gd name="connsiteX0" fmla="*/ 0 w 2427024"/>
              <a:gd name="connsiteY0" fmla="*/ 0 h 3139321"/>
              <a:gd name="connsiteX1" fmla="*/ 461135 w 2427024"/>
              <a:gd name="connsiteY1" fmla="*/ 0 h 3139321"/>
              <a:gd name="connsiteX2" fmla="*/ 873729 w 2427024"/>
              <a:gd name="connsiteY2" fmla="*/ 0 h 3139321"/>
              <a:gd name="connsiteX3" fmla="*/ 1407674 w 2427024"/>
              <a:gd name="connsiteY3" fmla="*/ 0 h 3139321"/>
              <a:gd name="connsiteX4" fmla="*/ 1868808 w 2427024"/>
              <a:gd name="connsiteY4" fmla="*/ 0 h 3139321"/>
              <a:gd name="connsiteX5" fmla="*/ 2427024 w 2427024"/>
              <a:gd name="connsiteY5" fmla="*/ 0 h 3139321"/>
              <a:gd name="connsiteX6" fmla="*/ 2427024 w 2427024"/>
              <a:gd name="connsiteY6" fmla="*/ 586007 h 3139321"/>
              <a:gd name="connsiteX7" fmla="*/ 2427024 w 2427024"/>
              <a:gd name="connsiteY7" fmla="*/ 1109227 h 3139321"/>
              <a:gd name="connsiteX8" fmla="*/ 2427024 w 2427024"/>
              <a:gd name="connsiteY8" fmla="*/ 1632447 h 3139321"/>
              <a:gd name="connsiteX9" fmla="*/ 2427024 w 2427024"/>
              <a:gd name="connsiteY9" fmla="*/ 2092881 h 3139321"/>
              <a:gd name="connsiteX10" fmla="*/ 2427024 w 2427024"/>
              <a:gd name="connsiteY10" fmla="*/ 2553314 h 3139321"/>
              <a:gd name="connsiteX11" fmla="*/ 2427024 w 2427024"/>
              <a:gd name="connsiteY11" fmla="*/ 3139321 h 3139321"/>
              <a:gd name="connsiteX12" fmla="*/ 1917349 w 2427024"/>
              <a:gd name="connsiteY12" fmla="*/ 3139321 h 3139321"/>
              <a:gd name="connsiteX13" fmla="*/ 1383404 w 2427024"/>
              <a:gd name="connsiteY13" fmla="*/ 3139321 h 3139321"/>
              <a:gd name="connsiteX14" fmla="*/ 849458 w 2427024"/>
              <a:gd name="connsiteY14" fmla="*/ 3139321 h 3139321"/>
              <a:gd name="connsiteX15" fmla="*/ 0 w 2427024"/>
              <a:gd name="connsiteY15" fmla="*/ 3139321 h 3139321"/>
              <a:gd name="connsiteX16" fmla="*/ 0 w 2427024"/>
              <a:gd name="connsiteY16" fmla="*/ 2616101 h 3139321"/>
              <a:gd name="connsiteX17" fmla="*/ 0 w 2427024"/>
              <a:gd name="connsiteY17" fmla="*/ 2124274 h 3139321"/>
              <a:gd name="connsiteX18" fmla="*/ 0 w 2427024"/>
              <a:gd name="connsiteY18" fmla="*/ 1695233 h 3139321"/>
              <a:gd name="connsiteX19" fmla="*/ 0 w 2427024"/>
              <a:gd name="connsiteY19" fmla="*/ 1234800 h 3139321"/>
              <a:gd name="connsiteX20" fmla="*/ 0 w 2427024"/>
              <a:gd name="connsiteY20" fmla="*/ 774366 h 3139321"/>
              <a:gd name="connsiteX21" fmla="*/ 0 w 2427024"/>
              <a:gd name="connsiteY21" fmla="*/ 0 h 313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27024" h="3139321" extrusionOk="0">
                <a:moveTo>
                  <a:pt x="0" y="0"/>
                </a:moveTo>
                <a:cubicBezTo>
                  <a:pt x="138884" y="-46094"/>
                  <a:pt x="257713" y="684"/>
                  <a:pt x="461135" y="0"/>
                </a:cubicBezTo>
                <a:cubicBezTo>
                  <a:pt x="664558" y="-684"/>
                  <a:pt x="724642" y="469"/>
                  <a:pt x="873729" y="0"/>
                </a:cubicBezTo>
                <a:cubicBezTo>
                  <a:pt x="1022816" y="-469"/>
                  <a:pt x="1293204" y="31322"/>
                  <a:pt x="1407674" y="0"/>
                </a:cubicBezTo>
                <a:cubicBezTo>
                  <a:pt x="1522144" y="-31322"/>
                  <a:pt x="1754610" y="9950"/>
                  <a:pt x="1868808" y="0"/>
                </a:cubicBezTo>
                <a:cubicBezTo>
                  <a:pt x="1983006" y="-9950"/>
                  <a:pt x="2151522" y="53040"/>
                  <a:pt x="2427024" y="0"/>
                </a:cubicBezTo>
                <a:cubicBezTo>
                  <a:pt x="2469044" y="233310"/>
                  <a:pt x="2365326" y="300163"/>
                  <a:pt x="2427024" y="586007"/>
                </a:cubicBezTo>
                <a:cubicBezTo>
                  <a:pt x="2488722" y="871851"/>
                  <a:pt x="2417910" y="865290"/>
                  <a:pt x="2427024" y="1109227"/>
                </a:cubicBezTo>
                <a:cubicBezTo>
                  <a:pt x="2436138" y="1353164"/>
                  <a:pt x="2382132" y="1463951"/>
                  <a:pt x="2427024" y="1632447"/>
                </a:cubicBezTo>
                <a:cubicBezTo>
                  <a:pt x="2471916" y="1800943"/>
                  <a:pt x="2379837" y="1996176"/>
                  <a:pt x="2427024" y="2092881"/>
                </a:cubicBezTo>
                <a:cubicBezTo>
                  <a:pt x="2474211" y="2189586"/>
                  <a:pt x="2391330" y="2392498"/>
                  <a:pt x="2427024" y="2553314"/>
                </a:cubicBezTo>
                <a:cubicBezTo>
                  <a:pt x="2462718" y="2714130"/>
                  <a:pt x="2411921" y="2846376"/>
                  <a:pt x="2427024" y="3139321"/>
                </a:cubicBezTo>
                <a:cubicBezTo>
                  <a:pt x="2238678" y="3187907"/>
                  <a:pt x="2087483" y="3079293"/>
                  <a:pt x="1917349" y="3139321"/>
                </a:cubicBezTo>
                <a:cubicBezTo>
                  <a:pt x="1747216" y="3199349"/>
                  <a:pt x="1629403" y="3111331"/>
                  <a:pt x="1383404" y="3139321"/>
                </a:cubicBezTo>
                <a:cubicBezTo>
                  <a:pt x="1137405" y="3167311"/>
                  <a:pt x="1061444" y="3092409"/>
                  <a:pt x="849458" y="3139321"/>
                </a:cubicBezTo>
                <a:cubicBezTo>
                  <a:pt x="637472" y="3186233"/>
                  <a:pt x="277436" y="3104663"/>
                  <a:pt x="0" y="3139321"/>
                </a:cubicBezTo>
                <a:cubicBezTo>
                  <a:pt x="-25094" y="2926618"/>
                  <a:pt x="19689" y="2773367"/>
                  <a:pt x="0" y="2616101"/>
                </a:cubicBezTo>
                <a:cubicBezTo>
                  <a:pt x="-19689" y="2458835"/>
                  <a:pt x="25032" y="2334056"/>
                  <a:pt x="0" y="2124274"/>
                </a:cubicBezTo>
                <a:cubicBezTo>
                  <a:pt x="-25032" y="1914492"/>
                  <a:pt x="9432" y="1845037"/>
                  <a:pt x="0" y="1695233"/>
                </a:cubicBezTo>
                <a:cubicBezTo>
                  <a:pt x="-9432" y="1545429"/>
                  <a:pt x="40686" y="1387134"/>
                  <a:pt x="0" y="1234800"/>
                </a:cubicBezTo>
                <a:cubicBezTo>
                  <a:pt x="-40686" y="1082466"/>
                  <a:pt x="14025" y="942346"/>
                  <a:pt x="0" y="774366"/>
                </a:cubicBezTo>
                <a:cubicBezTo>
                  <a:pt x="-14025" y="606386"/>
                  <a:pt x="16735" y="189077"/>
                  <a:pt x="0" y="0"/>
                </a:cubicBezTo>
                <a:close/>
              </a:path>
            </a:pathLst>
          </a:custGeom>
          <a:noFill/>
          <a:ln w="127000" cmpd="thinThick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mfortaa" panose="00000500000000000000" pitchFamily="2" charset="0"/>
              </a:rPr>
              <a:t>Water Source Type that comes from the spring has the highest number of functional water pumps. Shallow wells has the highest of nonfunctional water pumps.</a:t>
            </a:r>
            <a:endParaRPr lang="en-US" dirty="0">
              <a:solidFill>
                <a:schemeClr val="accent5">
                  <a:lumMod val="75000"/>
                </a:schemeClr>
              </a:solidFill>
              <a:effectLst/>
              <a:latin typeface="Comfortaa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F5C16-A110-7A1B-CAE0-86BFA8C7F777}"/>
              </a:ext>
            </a:extLst>
          </p:cNvPr>
          <p:cNvSpPr txBox="1"/>
          <p:nvPr/>
        </p:nvSpPr>
        <p:spPr>
          <a:xfrm>
            <a:off x="4128879" y="3631096"/>
            <a:ext cx="1983351" cy="2862322"/>
          </a:xfrm>
          <a:custGeom>
            <a:avLst/>
            <a:gdLst>
              <a:gd name="connsiteX0" fmla="*/ 0 w 1983351"/>
              <a:gd name="connsiteY0" fmla="*/ 0 h 2862322"/>
              <a:gd name="connsiteX1" fmla="*/ 476004 w 1983351"/>
              <a:gd name="connsiteY1" fmla="*/ 0 h 2862322"/>
              <a:gd name="connsiteX2" fmla="*/ 912341 w 1983351"/>
              <a:gd name="connsiteY2" fmla="*/ 0 h 2862322"/>
              <a:gd name="connsiteX3" fmla="*/ 1447846 w 1983351"/>
              <a:gd name="connsiteY3" fmla="*/ 0 h 2862322"/>
              <a:gd name="connsiteX4" fmla="*/ 1983351 w 1983351"/>
              <a:gd name="connsiteY4" fmla="*/ 0 h 2862322"/>
              <a:gd name="connsiteX5" fmla="*/ 1983351 w 1983351"/>
              <a:gd name="connsiteY5" fmla="*/ 543841 h 2862322"/>
              <a:gd name="connsiteX6" fmla="*/ 1983351 w 1983351"/>
              <a:gd name="connsiteY6" fmla="*/ 1059059 h 2862322"/>
              <a:gd name="connsiteX7" fmla="*/ 1983351 w 1983351"/>
              <a:gd name="connsiteY7" fmla="*/ 1631524 h 2862322"/>
              <a:gd name="connsiteX8" fmla="*/ 1983351 w 1983351"/>
              <a:gd name="connsiteY8" fmla="*/ 2203988 h 2862322"/>
              <a:gd name="connsiteX9" fmla="*/ 1983351 w 1983351"/>
              <a:gd name="connsiteY9" fmla="*/ 2862322 h 2862322"/>
              <a:gd name="connsiteX10" fmla="*/ 1527180 w 1983351"/>
              <a:gd name="connsiteY10" fmla="*/ 2862322 h 2862322"/>
              <a:gd name="connsiteX11" fmla="*/ 1031343 w 1983351"/>
              <a:gd name="connsiteY11" fmla="*/ 2862322 h 2862322"/>
              <a:gd name="connsiteX12" fmla="*/ 555338 w 1983351"/>
              <a:gd name="connsiteY12" fmla="*/ 2862322 h 2862322"/>
              <a:gd name="connsiteX13" fmla="*/ 0 w 1983351"/>
              <a:gd name="connsiteY13" fmla="*/ 2862322 h 2862322"/>
              <a:gd name="connsiteX14" fmla="*/ 0 w 1983351"/>
              <a:gd name="connsiteY14" fmla="*/ 2232611 h 2862322"/>
              <a:gd name="connsiteX15" fmla="*/ 0 w 1983351"/>
              <a:gd name="connsiteY15" fmla="*/ 1602900 h 2862322"/>
              <a:gd name="connsiteX16" fmla="*/ 0 w 1983351"/>
              <a:gd name="connsiteY16" fmla="*/ 1030436 h 2862322"/>
              <a:gd name="connsiteX17" fmla="*/ 0 w 1983351"/>
              <a:gd name="connsiteY17" fmla="*/ 0 h 286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83351" h="2862322" extrusionOk="0">
                <a:moveTo>
                  <a:pt x="0" y="0"/>
                </a:moveTo>
                <a:cubicBezTo>
                  <a:pt x="181024" y="-37161"/>
                  <a:pt x="349484" y="32537"/>
                  <a:pt x="476004" y="0"/>
                </a:cubicBezTo>
                <a:cubicBezTo>
                  <a:pt x="602524" y="-32537"/>
                  <a:pt x="739566" y="8269"/>
                  <a:pt x="912341" y="0"/>
                </a:cubicBezTo>
                <a:cubicBezTo>
                  <a:pt x="1085116" y="-8269"/>
                  <a:pt x="1198474" y="8662"/>
                  <a:pt x="1447846" y="0"/>
                </a:cubicBezTo>
                <a:cubicBezTo>
                  <a:pt x="1697219" y="-8662"/>
                  <a:pt x="1807860" y="22553"/>
                  <a:pt x="1983351" y="0"/>
                </a:cubicBezTo>
                <a:cubicBezTo>
                  <a:pt x="2012319" y="146630"/>
                  <a:pt x="1960256" y="339058"/>
                  <a:pt x="1983351" y="543841"/>
                </a:cubicBezTo>
                <a:cubicBezTo>
                  <a:pt x="2006446" y="748624"/>
                  <a:pt x="1982433" y="871262"/>
                  <a:pt x="1983351" y="1059059"/>
                </a:cubicBezTo>
                <a:cubicBezTo>
                  <a:pt x="1984269" y="1246856"/>
                  <a:pt x="1927794" y="1403111"/>
                  <a:pt x="1983351" y="1631524"/>
                </a:cubicBezTo>
                <a:cubicBezTo>
                  <a:pt x="2038908" y="1859937"/>
                  <a:pt x="1960078" y="1971213"/>
                  <a:pt x="1983351" y="2203988"/>
                </a:cubicBezTo>
                <a:cubicBezTo>
                  <a:pt x="2006624" y="2436763"/>
                  <a:pt x="1908589" y="2610166"/>
                  <a:pt x="1983351" y="2862322"/>
                </a:cubicBezTo>
                <a:cubicBezTo>
                  <a:pt x="1767958" y="2864977"/>
                  <a:pt x="1627803" y="2852774"/>
                  <a:pt x="1527180" y="2862322"/>
                </a:cubicBezTo>
                <a:cubicBezTo>
                  <a:pt x="1426557" y="2871870"/>
                  <a:pt x="1220014" y="2822649"/>
                  <a:pt x="1031343" y="2862322"/>
                </a:cubicBezTo>
                <a:cubicBezTo>
                  <a:pt x="842672" y="2901995"/>
                  <a:pt x="751645" y="2856351"/>
                  <a:pt x="555338" y="2862322"/>
                </a:cubicBezTo>
                <a:cubicBezTo>
                  <a:pt x="359031" y="2868293"/>
                  <a:pt x="144845" y="2803916"/>
                  <a:pt x="0" y="2862322"/>
                </a:cubicBezTo>
                <a:cubicBezTo>
                  <a:pt x="-28579" y="2650446"/>
                  <a:pt x="67635" y="2434475"/>
                  <a:pt x="0" y="2232611"/>
                </a:cubicBezTo>
                <a:cubicBezTo>
                  <a:pt x="-67635" y="2030747"/>
                  <a:pt x="32520" y="1865691"/>
                  <a:pt x="0" y="1602900"/>
                </a:cubicBezTo>
                <a:cubicBezTo>
                  <a:pt x="-32520" y="1340109"/>
                  <a:pt x="48242" y="1159995"/>
                  <a:pt x="0" y="1030436"/>
                </a:cubicBezTo>
                <a:cubicBezTo>
                  <a:pt x="-48242" y="900877"/>
                  <a:pt x="20339" y="331947"/>
                  <a:pt x="0" y="0"/>
                </a:cubicBezTo>
                <a:close/>
              </a:path>
            </a:pathLst>
          </a:custGeom>
          <a:noFill/>
          <a:ln w="127000" cmpd="thinThick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mfortaa" panose="00000500000000000000" pitchFamily="2" charset="0"/>
              </a:rPr>
              <a:t>Soft water has the highest number of water pumps that are functional, functional needs repair and nonfunctional</a:t>
            </a:r>
            <a:endParaRPr lang="en-US" dirty="0">
              <a:solidFill>
                <a:schemeClr val="accent5">
                  <a:lumMod val="75000"/>
                </a:schemeClr>
              </a:solidFill>
              <a:effectLst/>
              <a:latin typeface="Comfortaa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091EDA-342E-F238-74C0-4F6F396F7958}"/>
              </a:ext>
            </a:extLst>
          </p:cNvPr>
          <p:cNvSpPr txBox="1"/>
          <p:nvPr/>
        </p:nvSpPr>
        <p:spPr>
          <a:xfrm>
            <a:off x="6491268" y="3631096"/>
            <a:ext cx="1936641" cy="2862322"/>
          </a:xfrm>
          <a:custGeom>
            <a:avLst/>
            <a:gdLst>
              <a:gd name="connsiteX0" fmla="*/ 0 w 1936641"/>
              <a:gd name="connsiteY0" fmla="*/ 0 h 2862322"/>
              <a:gd name="connsiteX1" fmla="*/ 464794 w 1936641"/>
              <a:gd name="connsiteY1" fmla="*/ 0 h 2862322"/>
              <a:gd name="connsiteX2" fmla="*/ 890855 w 1936641"/>
              <a:gd name="connsiteY2" fmla="*/ 0 h 2862322"/>
              <a:gd name="connsiteX3" fmla="*/ 1413748 w 1936641"/>
              <a:gd name="connsiteY3" fmla="*/ 0 h 2862322"/>
              <a:gd name="connsiteX4" fmla="*/ 1936641 w 1936641"/>
              <a:gd name="connsiteY4" fmla="*/ 0 h 2862322"/>
              <a:gd name="connsiteX5" fmla="*/ 1936641 w 1936641"/>
              <a:gd name="connsiteY5" fmla="*/ 543841 h 2862322"/>
              <a:gd name="connsiteX6" fmla="*/ 1936641 w 1936641"/>
              <a:gd name="connsiteY6" fmla="*/ 1059059 h 2862322"/>
              <a:gd name="connsiteX7" fmla="*/ 1936641 w 1936641"/>
              <a:gd name="connsiteY7" fmla="*/ 1631524 h 2862322"/>
              <a:gd name="connsiteX8" fmla="*/ 1936641 w 1936641"/>
              <a:gd name="connsiteY8" fmla="*/ 2203988 h 2862322"/>
              <a:gd name="connsiteX9" fmla="*/ 1936641 w 1936641"/>
              <a:gd name="connsiteY9" fmla="*/ 2862322 h 2862322"/>
              <a:gd name="connsiteX10" fmla="*/ 1491214 w 1936641"/>
              <a:gd name="connsiteY10" fmla="*/ 2862322 h 2862322"/>
              <a:gd name="connsiteX11" fmla="*/ 1007053 w 1936641"/>
              <a:gd name="connsiteY11" fmla="*/ 2862322 h 2862322"/>
              <a:gd name="connsiteX12" fmla="*/ 542259 w 1936641"/>
              <a:gd name="connsiteY12" fmla="*/ 2862322 h 2862322"/>
              <a:gd name="connsiteX13" fmla="*/ 0 w 1936641"/>
              <a:gd name="connsiteY13" fmla="*/ 2862322 h 2862322"/>
              <a:gd name="connsiteX14" fmla="*/ 0 w 1936641"/>
              <a:gd name="connsiteY14" fmla="*/ 2232611 h 2862322"/>
              <a:gd name="connsiteX15" fmla="*/ 0 w 1936641"/>
              <a:gd name="connsiteY15" fmla="*/ 1602900 h 2862322"/>
              <a:gd name="connsiteX16" fmla="*/ 0 w 1936641"/>
              <a:gd name="connsiteY16" fmla="*/ 1030436 h 2862322"/>
              <a:gd name="connsiteX17" fmla="*/ 0 w 1936641"/>
              <a:gd name="connsiteY17" fmla="*/ 0 h 286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36641" h="2862322" extrusionOk="0">
                <a:moveTo>
                  <a:pt x="0" y="0"/>
                </a:moveTo>
                <a:cubicBezTo>
                  <a:pt x="139642" y="-12362"/>
                  <a:pt x="247054" y="34269"/>
                  <a:pt x="464794" y="0"/>
                </a:cubicBezTo>
                <a:cubicBezTo>
                  <a:pt x="682534" y="-34269"/>
                  <a:pt x="690457" y="39308"/>
                  <a:pt x="890855" y="0"/>
                </a:cubicBezTo>
                <a:cubicBezTo>
                  <a:pt x="1091253" y="-39308"/>
                  <a:pt x="1297844" y="25329"/>
                  <a:pt x="1413748" y="0"/>
                </a:cubicBezTo>
                <a:cubicBezTo>
                  <a:pt x="1529652" y="-25329"/>
                  <a:pt x="1694023" y="22796"/>
                  <a:pt x="1936641" y="0"/>
                </a:cubicBezTo>
                <a:cubicBezTo>
                  <a:pt x="1965609" y="146630"/>
                  <a:pt x="1913546" y="339058"/>
                  <a:pt x="1936641" y="543841"/>
                </a:cubicBezTo>
                <a:cubicBezTo>
                  <a:pt x="1959736" y="748624"/>
                  <a:pt x="1935723" y="871262"/>
                  <a:pt x="1936641" y="1059059"/>
                </a:cubicBezTo>
                <a:cubicBezTo>
                  <a:pt x="1937559" y="1246856"/>
                  <a:pt x="1881084" y="1403111"/>
                  <a:pt x="1936641" y="1631524"/>
                </a:cubicBezTo>
                <a:cubicBezTo>
                  <a:pt x="1992198" y="1859937"/>
                  <a:pt x="1913368" y="1971213"/>
                  <a:pt x="1936641" y="2203988"/>
                </a:cubicBezTo>
                <a:cubicBezTo>
                  <a:pt x="1959914" y="2436763"/>
                  <a:pt x="1861879" y="2610166"/>
                  <a:pt x="1936641" y="2862322"/>
                </a:cubicBezTo>
                <a:cubicBezTo>
                  <a:pt x="1721217" y="2880052"/>
                  <a:pt x="1647933" y="2858582"/>
                  <a:pt x="1491214" y="2862322"/>
                </a:cubicBezTo>
                <a:cubicBezTo>
                  <a:pt x="1334495" y="2866062"/>
                  <a:pt x="1135463" y="2847757"/>
                  <a:pt x="1007053" y="2862322"/>
                </a:cubicBezTo>
                <a:cubicBezTo>
                  <a:pt x="878643" y="2876887"/>
                  <a:pt x="714295" y="2821395"/>
                  <a:pt x="542259" y="2862322"/>
                </a:cubicBezTo>
                <a:cubicBezTo>
                  <a:pt x="370223" y="2903249"/>
                  <a:pt x="246060" y="2805460"/>
                  <a:pt x="0" y="2862322"/>
                </a:cubicBezTo>
                <a:cubicBezTo>
                  <a:pt x="-28579" y="2650446"/>
                  <a:pt x="67635" y="2434475"/>
                  <a:pt x="0" y="2232611"/>
                </a:cubicBezTo>
                <a:cubicBezTo>
                  <a:pt x="-67635" y="2030747"/>
                  <a:pt x="32520" y="1865691"/>
                  <a:pt x="0" y="1602900"/>
                </a:cubicBezTo>
                <a:cubicBezTo>
                  <a:pt x="-32520" y="1340109"/>
                  <a:pt x="48242" y="1159995"/>
                  <a:pt x="0" y="1030436"/>
                </a:cubicBezTo>
                <a:cubicBezTo>
                  <a:pt x="-48242" y="900877"/>
                  <a:pt x="20339" y="331947"/>
                  <a:pt x="0" y="0"/>
                </a:cubicBezTo>
                <a:close/>
              </a:path>
            </a:pathLst>
          </a:custGeom>
          <a:noFill/>
          <a:ln w="127000" cmpd="thinThick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mfortaa" panose="00000500000000000000" pitchFamily="2" charset="0"/>
              </a:rPr>
              <a:t>Water Extraction type with the highest functional and nonfunctional water pumps is Gravity followed by handpump.</a:t>
            </a:r>
            <a:endParaRPr lang="en-US" dirty="0">
              <a:solidFill>
                <a:schemeClr val="accent5">
                  <a:lumMod val="75000"/>
                </a:schemeClr>
              </a:solidFill>
              <a:effectLst/>
              <a:latin typeface="Comfortaa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364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ACC893-FBD2-ADCF-558C-F8010651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95DABF-7082-EDF3-377C-FEBB19A58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water point type&#10;&#10;Description automatically generated">
            <a:extLst>
              <a:ext uri="{FF2B5EF4-FFF2-40B4-BE49-F238E27FC236}">
                <a16:creationId xmlns:a16="http://schemas.microsoft.com/office/drawing/2014/main" id="{99971B54-DEBE-ABA9-9DE1-C88CEF639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3" y="650497"/>
            <a:ext cx="6088597" cy="55710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F52491-0DFC-7D0B-7874-A236B3188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with red green and yellow lines&#10;&#10;Description automatically generated">
            <a:extLst>
              <a:ext uri="{FF2B5EF4-FFF2-40B4-BE49-F238E27FC236}">
                <a16:creationId xmlns:a16="http://schemas.microsoft.com/office/drawing/2014/main" id="{EA4C3489-F543-0EBB-E3A2-A958F980E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595" y="643467"/>
            <a:ext cx="2895500" cy="24756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EA395EE-A8FC-8B3E-9C24-C0502217D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aph with red and green lines&#10;&#10;Description automatically generated">
            <a:extLst>
              <a:ext uri="{FF2B5EF4-FFF2-40B4-BE49-F238E27FC236}">
                <a16:creationId xmlns:a16="http://schemas.microsoft.com/office/drawing/2014/main" id="{1E8613FE-E6D6-2D1E-9C4C-8DED5462B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73" y="3981724"/>
            <a:ext cx="3854945" cy="20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89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B70B4E9-021D-4F5C-7616-739B8572C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75" y="3420283"/>
            <a:ext cx="7667625" cy="3437717"/>
          </a:xfrm>
          <a:prstGeom prst="rect">
            <a:avLst/>
          </a:prstGeom>
        </p:spPr>
      </p:pic>
      <p:pic>
        <p:nvPicPr>
          <p:cNvPr id="11" name="Picture 1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0337354-FB96-CC09-431B-5924D5585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67625" cy="34426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CA0DB1-8C50-67E3-99D5-D33FB7C4A742}"/>
              </a:ext>
            </a:extLst>
          </p:cNvPr>
          <p:cNvSpPr txBox="1"/>
          <p:nvPr/>
        </p:nvSpPr>
        <p:spPr>
          <a:xfrm>
            <a:off x="8142532" y="894798"/>
            <a:ext cx="3782768" cy="1938992"/>
          </a:xfrm>
          <a:custGeom>
            <a:avLst/>
            <a:gdLst>
              <a:gd name="connsiteX0" fmla="*/ 0 w 3782768"/>
              <a:gd name="connsiteY0" fmla="*/ 0 h 1938992"/>
              <a:gd name="connsiteX1" fmla="*/ 502568 w 3782768"/>
              <a:gd name="connsiteY1" fmla="*/ 0 h 1938992"/>
              <a:gd name="connsiteX2" fmla="*/ 929480 w 3782768"/>
              <a:gd name="connsiteY2" fmla="*/ 0 h 1938992"/>
              <a:gd name="connsiteX3" fmla="*/ 1545531 w 3782768"/>
              <a:gd name="connsiteY3" fmla="*/ 0 h 1938992"/>
              <a:gd name="connsiteX4" fmla="*/ 2048099 w 3782768"/>
              <a:gd name="connsiteY4" fmla="*/ 0 h 1938992"/>
              <a:gd name="connsiteX5" fmla="*/ 2550666 w 3782768"/>
              <a:gd name="connsiteY5" fmla="*/ 0 h 1938992"/>
              <a:gd name="connsiteX6" fmla="*/ 3166717 w 3782768"/>
              <a:gd name="connsiteY6" fmla="*/ 0 h 1938992"/>
              <a:gd name="connsiteX7" fmla="*/ 3782768 w 3782768"/>
              <a:gd name="connsiteY7" fmla="*/ 0 h 1938992"/>
              <a:gd name="connsiteX8" fmla="*/ 3782768 w 3782768"/>
              <a:gd name="connsiteY8" fmla="*/ 523528 h 1938992"/>
              <a:gd name="connsiteX9" fmla="*/ 3782768 w 3782768"/>
              <a:gd name="connsiteY9" fmla="*/ 969496 h 1938992"/>
              <a:gd name="connsiteX10" fmla="*/ 3782768 w 3782768"/>
              <a:gd name="connsiteY10" fmla="*/ 1415464 h 1938992"/>
              <a:gd name="connsiteX11" fmla="*/ 3782768 w 3782768"/>
              <a:gd name="connsiteY11" fmla="*/ 1938992 h 1938992"/>
              <a:gd name="connsiteX12" fmla="*/ 3204545 w 3782768"/>
              <a:gd name="connsiteY12" fmla="*/ 1938992 h 1938992"/>
              <a:gd name="connsiteX13" fmla="*/ 2588494 w 3782768"/>
              <a:gd name="connsiteY13" fmla="*/ 1938992 h 1938992"/>
              <a:gd name="connsiteX14" fmla="*/ 1972443 w 3782768"/>
              <a:gd name="connsiteY14" fmla="*/ 1938992 h 1938992"/>
              <a:gd name="connsiteX15" fmla="*/ 1507703 w 3782768"/>
              <a:gd name="connsiteY15" fmla="*/ 1938992 h 1938992"/>
              <a:gd name="connsiteX16" fmla="*/ 967308 w 3782768"/>
              <a:gd name="connsiteY16" fmla="*/ 1938992 h 1938992"/>
              <a:gd name="connsiteX17" fmla="*/ 0 w 3782768"/>
              <a:gd name="connsiteY17" fmla="*/ 1938992 h 1938992"/>
              <a:gd name="connsiteX18" fmla="*/ 0 w 3782768"/>
              <a:gd name="connsiteY18" fmla="*/ 1454244 h 1938992"/>
              <a:gd name="connsiteX19" fmla="*/ 0 w 3782768"/>
              <a:gd name="connsiteY19" fmla="*/ 1008276 h 1938992"/>
              <a:gd name="connsiteX20" fmla="*/ 0 w 3782768"/>
              <a:gd name="connsiteY20" fmla="*/ 562308 h 1938992"/>
              <a:gd name="connsiteX21" fmla="*/ 0 w 3782768"/>
              <a:gd name="connsiteY21" fmla="*/ 0 h 193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82768" h="1938992" extrusionOk="0">
                <a:moveTo>
                  <a:pt x="0" y="0"/>
                </a:moveTo>
                <a:cubicBezTo>
                  <a:pt x="215824" y="-7513"/>
                  <a:pt x="367860" y="46672"/>
                  <a:pt x="502568" y="0"/>
                </a:cubicBezTo>
                <a:cubicBezTo>
                  <a:pt x="637276" y="-46672"/>
                  <a:pt x="739164" y="23836"/>
                  <a:pt x="929480" y="0"/>
                </a:cubicBezTo>
                <a:cubicBezTo>
                  <a:pt x="1119796" y="-23836"/>
                  <a:pt x="1304309" y="51212"/>
                  <a:pt x="1545531" y="0"/>
                </a:cubicBezTo>
                <a:cubicBezTo>
                  <a:pt x="1786753" y="-51212"/>
                  <a:pt x="1834545" y="15269"/>
                  <a:pt x="2048099" y="0"/>
                </a:cubicBezTo>
                <a:cubicBezTo>
                  <a:pt x="2261653" y="-15269"/>
                  <a:pt x="2353471" y="40483"/>
                  <a:pt x="2550666" y="0"/>
                </a:cubicBezTo>
                <a:cubicBezTo>
                  <a:pt x="2747861" y="-40483"/>
                  <a:pt x="2899581" y="6913"/>
                  <a:pt x="3166717" y="0"/>
                </a:cubicBezTo>
                <a:cubicBezTo>
                  <a:pt x="3433853" y="-6913"/>
                  <a:pt x="3481740" y="51556"/>
                  <a:pt x="3782768" y="0"/>
                </a:cubicBezTo>
                <a:cubicBezTo>
                  <a:pt x="3821613" y="186342"/>
                  <a:pt x="3758381" y="387782"/>
                  <a:pt x="3782768" y="523528"/>
                </a:cubicBezTo>
                <a:cubicBezTo>
                  <a:pt x="3807155" y="659274"/>
                  <a:pt x="3757886" y="878614"/>
                  <a:pt x="3782768" y="969496"/>
                </a:cubicBezTo>
                <a:cubicBezTo>
                  <a:pt x="3807650" y="1060378"/>
                  <a:pt x="3762516" y="1196894"/>
                  <a:pt x="3782768" y="1415464"/>
                </a:cubicBezTo>
                <a:cubicBezTo>
                  <a:pt x="3803020" y="1634034"/>
                  <a:pt x="3773609" y="1795970"/>
                  <a:pt x="3782768" y="1938992"/>
                </a:cubicBezTo>
                <a:cubicBezTo>
                  <a:pt x="3582189" y="1984622"/>
                  <a:pt x="3413528" y="1887189"/>
                  <a:pt x="3204545" y="1938992"/>
                </a:cubicBezTo>
                <a:cubicBezTo>
                  <a:pt x="2995562" y="1990795"/>
                  <a:pt x="2761079" y="1867612"/>
                  <a:pt x="2588494" y="1938992"/>
                </a:cubicBezTo>
                <a:cubicBezTo>
                  <a:pt x="2415909" y="2010372"/>
                  <a:pt x="2138768" y="1883504"/>
                  <a:pt x="1972443" y="1938992"/>
                </a:cubicBezTo>
                <a:cubicBezTo>
                  <a:pt x="1806118" y="1994480"/>
                  <a:pt x="1628591" y="1921948"/>
                  <a:pt x="1507703" y="1938992"/>
                </a:cubicBezTo>
                <a:cubicBezTo>
                  <a:pt x="1386815" y="1956036"/>
                  <a:pt x="1154279" y="1878423"/>
                  <a:pt x="967308" y="1938992"/>
                </a:cubicBezTo>
                <a:cubicBezTo>
                  <a:pt x="780337" y="1999561"/>
                  <a:pt x="321491" y="1839275"/>
                  <a:pt x="0" y="1938992"/>
                </a:cubicBezTo>
                <a:cubicBezTo>
                  <a:pt x="-14486" y="1754401"/>
                  <a:pt x="55212" y="1590858"/>
                  <a:pt x="0" y="1454244"/>
                </a:cubicBezTo>
                <a:cubicBezTo>
                  <a:pt x="-55212" y="1317630"/>
                  <a:pt x="21163" y="1145574"/>
                  <a:pt x="0" y="1008276"/>
                </a:cubicBezTo>
                <a:cubicBezTo>
                  <a:pt x="-21163" y="870978"/>
                  <a:pt x="7730" y="688959"/>
                  <a:pt x="0" y="562308"/>
                </a:cubicBezTo>
                <a:cubicBezTo>
                  <a:pt x="-7730" y="435657"/>
                  <a:pt x="16805" y="210735"/>
                  <a:pt x="0" y="0"/>
                </a:cubicBezTo>
                <a:close/>
              </a:path>
            </a:pathLst>
          </a:custGeom>
          <a:noFill/>
          <a:ln w="127000" cmpd="thinThick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mfortaa" panose="00000500000000000000" pitchFamily="2" charset="0"/>
              </a:rPr>
              <a:t>Outliers are examined and dealt with in our classification  model. The column placeholders were also carefully taken care of.</a:t>
            </a:r>
            <a:endParaRPr lang="en-US" sz="2000" dirty="0">
              <a:solidFill>
                <a:schemeClr val="accent5">
                  <a:lumMod val="75000"/>
                </a:schemeClr>
              </a:solidFill>
              <a:effectLst/>
              <a:latin typeface="Comfortaa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A38AA4-EDEA-F748-E0FD-F20E7B8F6841}"/>
              </a:ext>
            </a:extLst>
          </p:cNvPr>
          <p:cNvSpPr txBox="1"/>
          <p:nvPr/>
        </p:nvSpPr>
        <p:spPr>
          <a:xfrm>
            <a:off x="8769996" y="246102"/>
            <a:ext cx="2100556" cy="553998"/>
          </a:xfrm>
          <a:custGeom>
            <a:avLst/>
            <a:gdLst>
              <a:gd name="connsiteX0" fmla="*/ 0 w 2100556"/>
              <a:gd name="connsiteY0" fmla="*/ 0 h 553998"/>
              <a:gd name="connsiteX1" fmla="*/ 504133 w 2100556"/>
              <a:gd name="connsiteY1" fmla="*/ 0 h 553998"/>
              <a:gd name="connsiteX2" fmla="*/ 966256 w 2100556"/>
              <a:gd name="connsiteY2" fmla="*/ 0 h 553998"/>
              <a:gd name="connsiteX3" fmla="*/ 1533406 w 2100556"/>
              <a:gd name="connsiteY3" fmla="*/ 0 h 553998"/>
              <a:gd name="connsiteX4" fmla="*/ 2100556 w 2100556"/>
              <a:gd name="connsiteY4" fmla="*/ 0 h 553998"/>
              <a:gd name="connsiteX5" fmla="*/ 2100556 w 2100556"/>
              <a:gd name="connsiteY5" fmla="*/ 553998 h 553998"/>
              <a:gd name="connsiteX6" fmla="*/ 1617428 w 2100556"/>
              <a:gd name="connsiteY6" fmla="*/ 553998 h 553998"/>
              <a:gd name="connsiteX7" fmla="*/ 1134300 w 2100556"/>
              <a:gd name="connsiteY7" fmla="*/ 553998 h 553998"/>
              <a:gd name="connsiteX8" fmla="*/ 567150 w 2100556"/>
              <a:gd name="connsiteY8" fmla="*/ 553998 h 553998"/>
              <a:gd name="connsiteX9" fmla="*/ 0 w 2100556"/>
              <a:gd name="connsiteY9" fmla="*/ 553998 h 553998"/>
              <a:gd name="connsiteX10" fmla="*/ 0 w 2100556"/>
              <a:gd name="connsiteY10" fmla="*/ 0 h 55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0556" h="553998" extrusionOk="0">
                <a:moveTo>
                  <a:pt x="0" y="0"/>
                </a:moveTo>
                <a:cubicBezTo>
                  <a:pt x="112047" y="-15051"/>
                  <a:pt x="320449" y="30102"/>
                  <a:pt x="504133" y="0"/>
                </a:cubicBezTo>
                <a:cubicBezTo>
                  <a:pt x="687817" y="-30102"/>
                  <a:pt x="865540" y="13806"/>
                  <a:pt x="966256" y="0"/>
                </a:cubicBezTo>
                <a:cubicBezTo>
                  <a:pt x="1066972" y="-13806"/>
                  <a:pt x="1331815" y="23207"/>
                  <a:pt x="1533406" y="0"/>
                </a:cubicBezTo>
                <a:cubicBezTo>
                  <a:pt x="1734997" y="-23207"/>
                  <a:pt x="1978180" y="4707"/>
                  <a:pt x="2100556" y="0"/>
                </a:cubicBezTo>
                <a:cubicBezTo>
                  <a:pt x="2165675" y="186862"/>
                  <a:pt x="2085476" y="307227"/>
                  <a:pt x="2100556" y="553998"/>
                </a:cubicBezTo>
                <a:cubicBezTo>
                  <a:pt x="1971609" y="590181"/>
                  <a:pt x="1853821" y="517936"/>
                  <a:pt x="1617428" y="553998"/>
                </a:cubicBezTo>
                <a:cubicBezTo>
                  <a:pt x="1381035" y="590060"/>
                  <a:pt x="1347059" y="502658"/>
                  <a:pt x="1134300" y="553998"/>
                </a:cubicBezTo>
                <a:cubicBezTo>
                  <a:pt x="921541" y="605338"/>
                  <a:pt x="698860" y="507585"/>
                  <a:pt x="567150" y="553998"/>
                </a:cubicBezTo>
                <a:cubicBezTo>
                  <a:pt x="435440" y="600411"/>
                  <a:pt x="244102" y="524941"/>
                  <a:pt x="0" y="553998"/>
                </a:cubicBezTo>
                <a:cubicBezTo>
                  <a:pt x="-29239" y="376360"/>
                  <a:pt x="65549" y="208800"/>
                  <a:pt x="0" y="0"/>
                </a:cubicBezTo>
                <a:close/>
              </a:path>
            </a:pathLst>
          </a:custGeom>
          <a:noFill/>
          <a:ln w="127000" cmpd="thinThick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rPr>
              <a:t>OUTLIERS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effectLst/>
              <a:latin typeface="Corbel" panose="020B05030202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F4D526-CB8F-E528-DA88-A9C92803E1FB}"/>
              </a:ext>
            </a:extLst>
          </p:cNvPr>
          <p:cNvSpPr txBox="1"/>
          <p:nvPr/>
        </p:nvSpPr>
        <p:spPr>
          <a:xfrm>
            <a:off x="255832" y="4180807"/>
            <a:ext cx="3782768" cy="1938992"/>
          </a:xfrm>
          <a:custGeom>
            <a:avLst/>
            <a:gdLst>
              <a:gd name="connsiteX0" fmla="*/ 0 w 3782768"/>
              <a:gd name="connsiteY0" fmla="*/ 0 h 1938992"/>
              <a:gd name="connsiteX1" fmla="*/ 502568 w 3782768"/>
              <a:gd name="connsiteY1" fmla="*/ 0 h 1938992"/>
              <a:gd name="connsiteX2" fmla="*/ 929480 w 3782768"/>
              <a:gd name="connsiteY2" fmla="*/ 0 h 1938992"/>
              <a:gd name="connsiteX3" fmla="*/ 1545531 w 3782768"/>
              <a:gd name="connsiteY3" fmla="*/ 0 h 1938992"/>
              <a:gd name="connsiteX4" fmla="*/ 2048099 w 3782768"/>
              <a:gd name="connsiteY4" fmla="*/ 0 h 1938992"/>
              <a:gd name="connsiteX5" fmla="*/ 2550666 w 3782768"/>
              <a:gd name="connsiteY5" fmla="*/ 0 h 1938992"/>
              <a:gd name="connsiteX6" fmla="*/ 3166717 w 3782768"/>
              <a:gd name="connsiteY6" fmla="*/ 0 h 1938992"/>
              <a:gd name="connsiteX7" fmla="*/ 3782768 w 3782768"/>
              <a:gd name="connsiteY7" fmla="*/ 0 h 1938992"/>
              <a:gd name="connsiteX8" fmla="*/ 3782768 w 3782768"/>
              <a:gd name="connsiteY8" fmla="*/ 523528 h 1938992"/>
              <a:gd name="connsiteX9" fmla="*/ 3782768 w 3782768"/>
              <a:gd name="connsiteY9" fmla="*/ 969496 h 1938992"/>
              <a:gd name="connsiteX10" fmla="*/ 3782768 w 3782768"/>
              <a:gd name="connsiteY10" fmla="*/ 1415464 h 1938992"/>
              <a:gd name="connsiteX11" fmla="*/ 3782768 w 3782768"/>
              <a:gd name="connsiteY11" fmla="*/ 1938992 h 1938992"/>
              <a:gd name="connsiteX12" fmla="*/ 3204545 w 3782768"/>
              <a:gd name="connsiteY12" fmla="*/ 1938992 h 1938992"/>
              <a:gd name="connsiteX13" fmla="*/ 2588494 w 3782768"/>
              <a:gd name="connsiteY13" fmla="*/ 1938992 h 1938992"/>
              <a:gd name="connsiteX14" fmla="*/ 1972443 w 3782768"/>
              <a:gd name="connsiteY14" fmla="*/ 1938992 h 1938992"/>
              <a:gd name="connsiteX15" fmla="*/ 1507703 w 3782768"/>
              <a:gd name="connsiteY15" fmla="*/ 1938992 h 1938992"/>
              <a:gd name="connsiteX16" fmla="*/ 967308 w 3782768"/>
              <a:gd name="connsiteY16" fmla="*/ 1938992 h 1938992"/>
              <a:gd name="connsiteX17" fmla="*/ 0 w 3782768"/>
              <a:gd name="connsiteY17" fmla="*/ 1938992 h 1938992"/>
              <a:gd name="connsiteX18" fmla="*/ 0 w 3782768"/>
              <a:gd name="connsiteY18" fmla="*/ 1454244 h 1938992"/>
              <a:gd name="connsiteX19" fmla="*/ 0 w 3782768"/>
              <a:gd name="connsiteY19" fmla="*/ 1008276 h 1938992"/>
              <a:gd name="connsiteX20" fmla="*/ 0 w 3782768"/>
              <a:gd name="connsiteY20" fmla="*/ 562308 h 1938992"/>
              <a:gd name="connsiteX21" fmla="*/ 0 w 3782768"/>
              <a:gd name="connsiteY21" fmla="*/ 0 h 193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82768" h="1938992" extrusionOk="0">
                <a:moveTo>
                  <a:pt x="0" y="0"/>
                </a:moveTo>
                <a:cubicBezTo>
                  <a:pt x="215824" y="-7513"/>
                  <a:pt x="367860" y="46672"/>
                  <a:pt x="502568" y="0"/>
                </a:cubicBezTo>
                <a:cubicBezTo>
                  <a:pt x="637276" y="-46672"/>
                  <a:pt x="739164" y="23836"/>
                  <a:pt x="929480" y="0"/>
                </a:cubicBezTo>
                <a:cubicBezTo>
                  <a:pt x="1119796" y="-23836"/>
                  <a:pt x="1304309" y="51212"/>
                  <a:pt x="1545531" y="0"/>
                </a:cubicBezTo>
                <a:cubicBezTo>
                  <a:pt x="1786753" y="-51212"/>
                  <a:pt x="1834545" y="15269"/>
                  <a:pt x="2048099" y="0"/>
                </a:cubicBezTo>
                <a:cubicBezTo>
                  <a:pt x="2261653" y="-15269"/>
                  <a:pt x="2353471" y="40483"/>
                  <a:pt x="2550666" y="0"/>
                </a:cubicBezTo>
                <a:cubicBezTo>
                  <a:pt x="2747861" y="-40483"/>
                  <a:pt x="2899581" y="6913"/>
                  <a:pt x="3166717" y="0"/>
                </a:cubicBezTo>
                <a:cubicBezTo>
                  <a:pt x="3433853" y="-6913"/>
                  <a:pt x="3481740" y="51556"/>
                  <a:pt x="3782768" y="0"/>
                </a:cubicBezTo>
                <a:cubicBezTo>
                  <a:pt x="3821613" y="186342"/>
                  <a:pt x="3758381" y="387782"/>
                  <a:pt x="3782768" y="523528"/>
                </a:cubicBezTo>
                <a:cubicBezTo>
                  <a:pt x="3807155" y="659274"/>
                  <a:pt x="3757886" y="878614"/>
                  <a:pt x="3782768" y="969496"/>
                </a:cubicBezTo>
                <a:cubicBezTo>
                  <a:pt x="3807650" y="1060378"/>
                  <a:pt x="3762516" y="1196894"/>
                  <a:pt x="3782768" y="1415464"/>
                </a:cubicBezTo>
                <a:cubicBezTo>
                  <a:pt x="3803020" y="1634034"/>
                  <a:pt x="3773609" y="1795970"/>
                  <a:pt x="3782768" y="1938992"/>
                </a:cubicBezTo>
                <a:cubicBezTo>
                  <a:pt x="3582189" y="1984622"/>
                  <a:pt x="3413528" y="1887189"/>
                  <a:pt x="3204545" y="1938992"/>
                </a:cubicBezTo>
                <a:cubicBezTo>
                  <a:pt x="2995562" y="1990795"/>
                  <a:pt x="2761079" y="1867612"/>
                  <a:pt x="2588494" y="1938992"/>
                </a:cubicBezTo>
                <a:cubicBezTo>
                  <a:pt x="2415909" y="2010372"/>
                  <a:pt x="2138768" y="1883504"/>
                  <a:pt x="1972443" y="1938992"/>
                </a:cubicBezTo>
                <a:cubicBezTo>
                  <a:pt x="1806118" y="1994480"/>
                  <a:pt x="1628591" y="1921948"/>
                  <a:pt x="1507703" y="1938992"/>
                </a:cubicBezTo>
                <a:cubicBezTo>
                  <a:pt x="1386815" y="1956036"/>
                  <a:pt x="1154279" y="1878423"/>
                  <a:pt x="967308" y="1938992"/>
                </a:cubicBezTo>
                <a:cubicBezTo>
                  <a:pt x="780337" y="1999561"/>
                  <a:pt x="321491" y="1839275"/>
                  <a:pt x="0" y="1938992"/>
                </a:cubicBezTo>
                <a:cubicBezTo>
                  <a:pt x="-14486" y="1754401"/>
                  <a:pt x="55212" y="1590858"/>
                  <a:pt x="0" y="1454244"/>
                </a:cubicBezTo>
                <a:cubicBezTo>
                  <a:pt x="-55212" y="1317630"/>
                  <a:pt x="21163" y="1145574"/>
                  <a:pt x="0" y="1008276"/>
                </a:cubicBezTo>
                <a:cubicBezTo>
                  <a:pt x="-21163" y="870978"/>
                  <a:pt x="7730" y="688959"/>
                  <a:pt x="0" y="562308"/>
                </a:cubicBezTo>
                <a:cubicBezTo>
                  <a:pt x="-7730" y="435657"/>
                  <a:pt x="16805" y="210735"/>
                  <a:pt x="0" y="0"/>
                </a:cubicBezTo>
                <a:close/>
              </a:path>
            </a:pathLst>
          </a:custGeom>
          <a:noFill/>
          <a:ln w="127000" cmpd="thinThick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mfortaa" panose="00000500000000000000" pitchFamily="2" charset="0"/>
              </a:rPr>
              <a:t>The Longitude and Latitude column that had 0,0 were removed to avoid those entry records which could not be properly mapped in Tanzania.</a:t>
            </a:r>
            <a:endParaRPr lang="en-US" sz="2000" dirty="0">
              <a:solidFill>
                <a:schemeClr val="accent5">
                  <a:lumMod val="75000"/>
                </a:schemeClr>
              </a:solidFill>
              <a:effectLst/>
              <a:latin typeface="Comfortaa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701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C0E2BF-A865-22ED-443A-501239232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922A31-B309-9988-9111-1F6759DA7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with numbers and a number of images&#10;&#10;Description automatically generated with medium confidence">
            <a:extLst>
              <a:ext uri="{FF2B5EF4-FFF2-40B4-BE49-F238E27FC236}">
                <a16:creationId xmlns:a16="http://schemas.microsoft.com/office/drawing/2014/main" id="{06BBAFC9-FCCD-FD20-2A99-8AD7FD2B2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655656"/>
            <a:ext cx="6410084" cy="55607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2772BE-D0EF-AEF0-229B-E3F2D2CE6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10AA4-A717-674F-16DF-E32ACA79A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aph with blue bars&#10;&#10;Description automatically generated">
            <a:extLst>
              <a:ext uri="{FF2B5EF4-FFF2-40B4-BE49-F238E27FC236}">
                <a16:creationId xmlns:a16="http://schemas.microsoft.com/office/drawing/2014/main" id="{582337D4-614C-511D-33FB-074073383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09" y="1328189"/>
            <a:ext cx="4014352" cy="1706099"/>
          </a:xfrm>
          <a:prstGeom prst="rect">
            <a:avLst/>
          </a:prstGeom>
        </p:spPr>
      </p:pic>
      <p:pic>
        <p:nvPicPr>
          <p:cNvPr id="10" name="Picture 9" descr="A blue squares with black text&#10;&#10;Description automatically generated">
            <a:extLst>
              <a:ext uri="{FF2B5EF4-FFF2-40B4-BE49-F238E27FC236}">
                <a16:creationId xmlns:a16="http://schemas.microsoft.com/office/drawing/2014/main" id="{AF13D3F6-0D95-0164-7A88-5A193FE24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51" y="3740574"/>
            <a:ext cx="3818869" cy="26063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BB4A34-A93B-7457-D8BA-065A2DCB4028}"/>
              </a:ext>
            </a:extLst>
          </p:cNvPr>
          <p:cNvSpPr txBox="1"/>
          <p:nvPr/>
        </p:nvSpPr>
        <p:spPr>
          <a:xfrm>
            <a:off x="8388996" y="637287"/>
            <a:ext cx="2100556" cy="553998"/>
          </a:xfrm>
          <a:custGeom>
            <a:avLst/>
            <a:gdLst>
              <a:gd name="connsiteX0" fmla="*/ 0 w 2100556"/>
              <a:gd name="connsiteY0" fmla="*/ 0 h 553998"/>
              <a:gd name="connsiteX1" fmla="*/ 504133 w 2100556"/>
              <a:gd name="connsiteY1" fmla="*/ 0 h 553998"/>
              <a:gd name="connsiteX2" fmla="*/ 966256 w 2100556"/>
              <a:gd name="connsiteY2" fmla="*/ 0 h 553998"/>
              <a:gd name="connsiteX3" fmla="*/ 1533406 w 2100556"/>
              <a:gd name="connsiteY3" fmla="*/ 0 h 553998"/>
              <a:gd name="connsiteX4" fmla="*/ 2100556 w 2100556"/>
              <a:gd name="connsiteY4" fmla="*/ 0 h 553998"/>
              <a:gd name="connsiteX5" fmla="*/ 2100556 w 2100556"/>
              <a:gd name="connsiteY5" fmla="*/ 553998 h 553998"/>
              <a:gd name="connsiteX6" fmla="*/ 1617428 w 2100556"/>
              <a:gd name="connsiteY6" fmla="*/ 553998 h 553998"/>
              <a:gd name="connsiteX7" fmla="*/ 1134300 w 2100556"/>
              <a:gd name="connsiteY7" fmla="*/ 553998 h 553998"/>
              <a:gd name="connsiteX8" fmla="*/ 567150 w 2100556"/>
              <a:gd name="connsiteY8" fmla="*/ 553998 h 553998"/>
              <a:gd name="connsiteX9" fmla="*/ 0 w 2100556"/>
              <a:gd name="connsiteY9" fmla="*/ 553998 h 553998"/>
              <a:gd name="connsiteX10" fmla="*/ 0 w 2100556"/>
              <a:gd name="connsiteY10" fmla="*/ 0 h 55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0556" h="553998" extrusionOk="0">
                <a:moveTo>
                  <a:pt x="0" y="0"/>
                </a:moveTo>
                <a:cubicBezTo>
                  <a:pt x="112047" y="-15051"/>
                  <a:pt x="320449" y="30102"/>
                  <a:pt x="504133" y="0"/>
                </a:cubicBezTo>
                <a:cubicBezTo>
                  <a:pt x="687817" y="-30102"/>
                  <a:pt x="865540" y="13806"/>
                  <a:pt x="966256" y="0"/>
                </a:cubicBezTo>
                <a:cubicBezTo>
                  <a:pt x="1066972" y="-13806"/>
                  <a:pt x="1331815" y="23207"/>
                  <a:pt x="1533406" y="0"/>
                </a:cubicBezTo>
                <a:cubicBezTo>
                  <a:pt x="1734997" y="-23207"/>
                  <a:pt x="1978180" y="4707"/>
                  <a:pt x="2100556" y="0"/>
                </a:cubicBezTo>
                <a:cubicBezTo>
                  <a:pt x="2165675" y="186862"/>
                  <a:pt x="2085476" y="307227"/>
                  <a:pt x="2100556" y="553998"/>
                </a:cubicBezTo>
                <a:cubicBezTo>
                  <a:pt x="1971609" y="590181"/>
                  <a:pt x="1853821" y="517936"/>
                  <a:pt x="1617428" y="553998"/>
                </a:cubicBezTo>
                <a:cubicBezTo>
                  <a:pt x="1381035" y="590060"/>
                  <a:pt x="1347059" y="502658"/>
                  <a:pt x="1134300" y="553998"/>
                </a:cubicBezTo>
                <a:cubicBezTo>
                  <a:pt x="921541" y="605338"/>
                  <a:pt x="698860" y="507585"/>
                  <a:pt x="567150" y="553998"/>
                </a:cubicBezTo>
                <a:cubicBezTo>
                  <a:pt x="435440" y="600411"/>
                  <a:pt x="244102" y="524941"/>
                  <a:pt x="0" y="553998"/>
                </a:cubicBezTo>
                <a:cubicBezTo>
                  <a:pt x="-29239" y="376360"/>
                  <a:pt x="65549" y="208800"/>
                  <a:pt x="0" y="0"/>
                </a:cubicBezTo>
                <a:close/>
              </a:path>
            </a:pathLst>
          </a:custGeom>
          <a:noFill/>
          <a:ln w="127000" cmpd="thinThick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rPr>
              <a:t>MODELING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effectLst/>
              <a:latin typeface="Corbel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A87074-00AC-A8B0-6235-4E8636B360A1}"/>
              </a:ext>
            </a:extLst>
          </p:cNvPr>
          <p:cNvSpPr txBox="1"/>
          <p:nvPr/>
        </p:nvSpPr>
        <p:spPr>
          <a:xfrm>
            <a:off x="4179655" y="1139354"/>
            <a:ext cx="2384011" cy="2862322"/>
          </a:xfrm>
          <a:custGeom>
            <a:avLst/>
            <a:gdLst>
              <a:gd name="connsiteX0" fmla="*/ 0 w 2384011"/>
              <a:gd name="connsiteY0" fmla="*/ 0 h 2862322"/>
              <a:gd name="connsiteX1" fmla="*/ 572163 w 2384011"/>
              <a:gd name="connsiteY1" fmla="*/ 0 h 2862322"/>
              <a:gd name="connsiteX2" fmla="*/ 1096645 w 2384011"/>
              <a:gd name="connsiteY2" fmla="*/ 0 h 2862322"/>
              <a:gd name="connsiteX3" fmla="*/ 1740328 w 2384011"/>
              <a:gd name="connsiteY3" fmla="*/ 0 h 2862322"/>
              <a:gd name="connsiteX4" fmla="*/ 2384011 w 2384011"/>
              <a:gd name="connsiteY4" fmla="*/ 0 h 2862322"/>
              <a:gd name="connsiteX5" fmla="*/ 2384011 w 2384011"/>
              <a:gd name="connsiteY5" fmla="*/ 543841 h 2862322"/>
              <a:gd name="connsiteX6" fmla="*/ 2384011 w 2384011"/>
              <a:gd name="connsiteY6" fmla="*/ 1059059 h 2862322"/>
              <a:gd name="connsiteX7" fmla="*/ 2384011 w 2384011"/>
              <a:gd name="connsiteY7" fmla="*/ 1631524 h 2862322"/>
              <a:gd name="connsiteX8" fmla="*/ 2384011 w 2384011"/>
              <a:gd name="connsiteY8" fmla="*/ 2203988 h 2862322"/>
              <a:gd name="connsiteX9" fmla="*/ 2384011 w 2384011"/>
              <a:gd name="connsiteY9" fmla="*/ 2862322 h 2862322"/>
              <a:gd name="connsiteX10" fmla="*/ 1835688 w 2384011"/>
              <a:gd name="connsiteY10" fmla="*/ 2862322 h 2862322"/>
              <a:gd name="connsiteX11" fmla="*/ 1239686 w 2384011"/>
              <a:gd name="connsiteY11" fmla="*/ 2862322 h 2862322"/>
              <a:gd name="connsiteX12" fmla="*/ 667523 w 2384011"/>
              <a:gd name="connsiteY12" fmla="*/ 2862322 h 2862322"/>
              <a:gd name="connsiteX13" fmla="*/ 0 w 2384011"/>
              <a:gd name="connsiteY13" fmla="*/ 2862322 h 2862322"/>
              <a:gd name="connsiteX14" fmla="*/ 0 w 2384011"/>
              <a:gd name="connsiteY14" fmla="*/ 2232611 h 2862322"/>
              <a:gd name="connsiteX15" fmla="*/ 0 w 2384011"/>
              <a:gd name="connsiteY15" fmla="*/ 1602900 h 2862322"/>
              <a:gd name="connsiteX16" fmla="*/ 0 w 2384011"/>
              <a:gd name="connsiteY16" fmla="*/ 1030436 h 2862322"/>
              <a:gd name="connsiteX17" fmla="*/ 0 w 2384011"/>
              <a:gd name="connsiteY17" fmla="*/ 0 h 286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84011" h="2862322" extrusionOk="0">
                <a:moveTo>
                  <a:pt x="0" y="0"/>
                </a:moveTo>
                <a:cubicBezTo>
                  <a:pt x="139955" y="-57735"/>
                  <a:pt x="316836" y="67537"/>
                  <a:pt x="572163" y="0"/>
                </a:cubicBezTo>
                <a:cubicBezTo>
                  <a:pt x="827490" y="-67537"/>
                  <a:pt x="973752" y="36163"/>
                  <a:pt x="1096645" y="0"/>
                </a:cubicBezTo>
                <a:cubicBezTo>
                  <a:pt x="1219538" y="-36163"/>
                  <a:pt x="1576523" y="21795"/>
                  <a:pt x="1740328" y="0"/>
                </a:cubicBezTo>
                <a:cubicBezTo>
                  <a:pt x="1904133" y="-21795"/>
                  <a:pt x="2195910" y="30423"/>
                  <a:pt x="2384011" y="0"/>
                </a:cubicBezTo>
                <a:cubicBezTo>
                  <a:pt x="2412979" y="146630"/>
                  <a:pt x="2360916" y="339058"/>
                  <a:pt x="2384011" y="543841"/>
                </a:cubicBezTo>
                <a:cubicBezTo>
                  <a:pt x="2407106" y="748624"/>
                  <a:pt x="2383093" y="871262"/>
                  <a:pt x="2384011" y="1059059"/>
                </a:cubicBezTo>
                <a:cubicBezTo>
                  <a:pt x="2384929" y="1246856"/>
                  <a:pt x="2328454" y="1403111"/>
                  <a:pt x="2384011" y="1631524"/>
                </a:cubicBezTo>
                <a:cubicBezTo>
                  <a:pt x="2439568" y="1859937"/>
                  <a:pt x="2360738" y="1971213"/>
                  <a:pt x="2384011" y="2203988"/>
                </a:cubicBezTo>
                <a:cubicBezTo>
                  <a:pt x="2407284" y="2436763"/>
                  <a:pt x="2309249" y="2610166"/>
                  <a:pt x="2384011" y="2862322"/>
                </a:cubicBezTo>
                <a:cubicBezTo>
                  <a:pt x="2232107" y="2883317"/>
                  <a:pt x="2108005" y="2846319"/>
                  <a:pt x="1835688" y="2862322"/>
                </a:cubicBezTo>
                <a:cubicBezTo>
                  <a:pt x="1563371" y="2878325"/>
                  <a:pt x="1439376" y="2792916"/>
                  <a:pt x="1239686" y="2862322"/>
                </a:cubicBezTo>
                <a:cubicBezTo>
                  <a:pt x="1039996" y="2931728"/>
                  <a:pt x="876243" y="2859687"/>
                  <a:pt x="667523" y="2862322"/>
                </a:cubicBezTo>
                <a:cubicBezTo>
                  <a:pt x="458803" y="2864957"/>
                  <a:pt x="207237" y="2857640"/>
                  <a:pt x="0" y="2862322"/>
                </a:cubicBezTo>
                <a:cubicBezTo>
                  <a:pt x="-28579" y="2650446"/>
                  <a:pt x="67635" y="2434475"/>
                  <a:pt x="0" y="2232611"/>
                </a:cubicBezTo>
                <a:cubicBezTo>
                  <a:pt x="-67635" y="2030747"/>
                  <a:pt x="32520" y="1865691"/>
                  <a:pt x="0" y="1602900"/>
                </a:cubicBezTo>
                <a:cubicBezTo>
                  <a:pt x="-32520" y="1340109"/>
                  <a:pt x="48242" y="1159995"/>
                  <a:pt x="0" y="1030436"/>
                </a:cubicBezTo>
                <a:cubicBezTo>
                  <a:pt x="-48242" y="900877"/>
                  <a:pt x="20339" y="331947"/>
                  <a:pt x="0" y="0"/>
                </a:cubicBezTo>
                <a:close/>
              </a:path>
            </a:pathLst>
          </a:custGeom>
          <a:noFill/>
          <a:ln w="127000" cmpd="thinThick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mfortaa" panose="00000500000000000000" pitchFamily="2" charset="0"/>
              </a:rPr>
              <a:t>As examined, the features there was no high multicollinearity between attributes of our Tanzania Water Pumps Dataset</a:t>
            </a:r>
            <a:endParaRPr lang="en-US" sz="2000" dirty="0">
              <a:solidFill>
                <a:schemeClr val="accent5">
                  <a:lumMod val="75000"/>
                </a:schemeClr>
              </a:solidFill>
              <a:effectLst/>
              <a:latin typeface="Comfortaa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25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graph&#10;&#10;Description automatically generated">
            <a:extLst>
              <a:ext uri="{FF2B5EF4-FFF2-40B4-BE49-F238E27FC236}">
                <a16:creationId xmlns:a16="http://schemas.microsoft.com/office/drawing/2014/main" id="{2E4991B4-3F44-1B80-4461-4027B7D9D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8640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85DCDE-B3F1-4BA5-68FD-2FBDF47AAFA9}"/>
              </a:ext>
            </a:extLst>
          </p:cNvPr>
          <p:cNvSpPr txBox="1"/>
          <p:nvPr/>
        </p:nvSpPr>
        <p:spPr>
          <a:xfrm>
            <a:off x="3249728" y="5235791"/>
            <a:ext cx="6447427" cy="1015663"/>
          </a:xfrm>
          <a:custGeom>
            <a:avLst/>
            <a:gdLst>
              <a:gd name="connsiteX0" fmla="*/ 0 w 6447427"/>
              <a:gd name="connsiteY0" fmla="*/ 0 h 1015663"/>
              <a:gd name="connsiteX1" fmla="*/ 521655 w 6447427"/>
              <a:gd name="connsiteY1" fmla="*/ 0 h 1015663"/>
              <a:gd name="connsiteX2" fmla="*/ 914362 w 6447427"/>
              <a:gd name="connsiteY2" fmla="*/ 0 h 1015663"/>
              <a:gd name="connsiteX3" fmla="*/ 1629441 w 6447427"/>
              <a:gd name="connsiteY3" fmla="*/ 0 h 1015663"/>
              <a:gd name="connsiteX4" fmla="*/ 2151096 w 6447427"/>
              <a:gd name="connsiteY4" fmla="*/ 0 h 1015663"/>
              <a:gd name="connsiteX5" fmla="*/ 2672752 w 6447427"/>
              <a:gd name="connsiteY5" fmla="*/ 0 h 1015663"/>
              <a:gd name="connsiteX6" fmla="*/ 3387830 w 6447427"/>
              <a:gd name="connsiteY6" fmla="*/ 0 h 1015663"/>
              <a:gd name="connsiteX7" fmla="*/ 3845011 w 6447427"/>
              <a:gd name="connsiteY7" fmla="*/ 0 h 1015663"/>
              <a:gd name="connsiteX8" fmla="*/ 4560089 w 6447427"/>
              <a:gd name="connsiteY8" fmla="*/ 0 h 1015663"/>
              <a:gd name="connsiteX9" fmla="*/ 5275168 w 6447427"/>
              <a:gd name="connsiteY9" fmla="*/ 0 h 1015663"/>
              <a:gd name="connsiteX10" fmla="*/ 5861297 w 6447427"/>
              <a:gd name="connsiteY10" fmla="*/ 0 h 1015663"/>
              <a:gd name="connsiteX11" fmla="*/ 6447427 w 6447427"/>
              <a:gd name="connsiteY11" fmla="*/ 0 h 1015663"/>
              <a:gd name="connsiteX12" fmla="*/ 6447427 w 6447427"/>
              <a:gd name="connsiteY12" fmla="*/ 497675 h 1015663"/>
              <a:gd name="connsiteX13" fmla="*/ 6447427 w 6447427"/>
              <a:gd name="connsiteY13" fmla="*/ 1015663 h 1015663"/>
              <a:gd name="connsiteX14" fmla="*/ 5861297 w 6447427"/>
              <a:gd name="connsiteY14" fmla="*/ 1015663 h 1015663"/>
              <a:gd name="connsiteX15" fmla="*/ 5404116 w 6447427"/>
              <a:gd name="connsiteY15" fmla="*/ 1015663 h 1015663"/>
              <a:gd name="connsiteX16" fmla="*/ 4817986 w 6447427"/>
              <a:gd name="connsiteY16" fmla="*/ 1015663 h 1015663"/>
              <a:gd name="connsiteX17" fmla="*/ 4102908 w 6447427"/>
              <a:gd name="connsiteY17" fmla="*/ 1015663 h 1015663"/>
              <a:gd name="connsiteX18" fmla="*/ 3516778 w 6447427"/>
              <a:gd name="connsiteY18" fmla="*/ 1015663 h 1015663"/>
              <a:gd name="connsiteX19" fmla="*/ 3124071 w 6447427"/>
              <a:gd name="connsiteY19" fmla="*/ 1015663 h 1015663"/>
              <a:gd name="connsiteX20" fmla="*/ 2666890 w 6447427"/>
              <a:gd name="connsiteY20" fmla="*/ 1015663 h 1015663"/>
              <a:gd name="connsiteX21" fmla="*/ 1951812 w 6447427"/>
              <a:gd name="connsiteY21" fmla="*/ 1015663 h 1015663"/>
              <a:gd name="connsiteX22" fmla="*/ 1365682 w 6447427"/>
              <a:gd name="connsiteY22" fmla="*/ 1015663 h 1015663"/>
              <a:gd name="connsiteX23" fmla="*/ 908501 w 6447427"/>
              <a:gd name="connsiteY23" fmla="*/ 1015663 h 1015663"/>
              <a:gd name="connsiteX24" fmla="*/ 0 w 6447427"/>
              <a:gd name="connsiteY24" fmla="*/ 1015663 h 1015663"/>
              <a:gd name="connsiteX25" fmla="*/ 0 w 6447427"/>
              <a:gd name="connsiteY25" fmla="*/ 538301 h 1015663"/>
              <a:gd name="connsiteX26" fmla="*/ 0 w 6447427"/>
              <a:gd name="connsiteY26" fmla="*/ 0 h 101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447427" h="1015663" extrusionOk="0">
                <a:moveTo>
                  <a:pt x="0" y="0"/>
                </a:moveTo>
                <a:cubicBezTo>
                  <a:pt x="254906" y="-22738"/>
                  <a:pt x="266192" y="47950"/>
                  <a:pt x="521655" y="0"/>
                </a:cubicBezTo>
                <a:cubicBezTo>
                  <a:pt x="777118" y="-47950"/>
                  <a:pt x="835251" y="17541"/>
                  <a:pt x="914362" y="0"/>
                </a:cubicBezTo>
                <a:cubicBezTo>
                  <a:pt x="993473" y="-17541"/>
                  <a:pt x="1353567" y="79964"/>
                  <a:pt x="1629441" y="0"/>
                </a:cubicBezTo>
                <a:cubicBezTo>
                  <a:pt x="1905315" y="-79964"/>
                  <a:pt x="2021702" y="48051"/>
                  <a:pt x="2151096" y="0"/>
                </a:cubicBezTo>
                <a:cubicBezTo>
                  <a:pt x="2280490" y="-48051"/>
                  <a:pt x="2484801" y="37583"/>
                  <a:pt x="2672752" y="0"/>
                </a:cubicBezTo>
                <a:cubicBezTo>
                  <a:pt x="2860703" y="-37583"/>
                  <a:pt x="3115314" y="83065"/>
                  <a:pt x="3387830" y="0"/>
                </a:cubicBezTo>
                <a:cubicBezTo>
                  <a:pt x="3660346" y="-83065"/>
                  <a:pt x="3640320" y="11014"/>
                  <a:pt x="3845011" y="0"/>
                </a:cubicBezTo>
                <a:cubicBezTo>
                  <a:pt x="4049702" y="-11014"/>
                  <a:pt x="4281746" y="36969"/>
                  <a:pt x="4560089" y="0"/>
                </a:cubicBezTo>
                <a:cubicBezTo>
                  <a:pt x="4838432" y="-36969"/>
                  <a:pt x="4997713" y="62062"/>
                  <a:pt x="5275168" y="0"/>
                </a:cubicBezTo>
                <a:cubicBezTo>
                  <a:pt x="5552623" y="-62062"/>
                  <a:pt x="5641609" y="16367"/>
                  <a:pt x="5861297" y="0"/>
                </a:cubicBezTo>
                <a:cubicBezTo>
                  <a:pt x="6080985" y="-16367"/>
                  <a:pt x="6203125" y="66224"/>
                  <a:pt x="6447427" y="0"/>
                </a:cubicBezTo>
                <a:cubicBezTo>
                  <a:pt x="6472992" y="204457"/>
                  <a:pt x="6416399" y="343656"/>
                  <a:pt x="6447427" y="497675"/>
                </a:cubicBezTo>
                <a:cubicBezTo>
                  <a:pt x="6478455" y="651694"/>
                  <a:pt x="6446474" y="761317"/>
                  <a:pt x="6447427" y="1015663"/>
                </a:cubicBezTo>
                <a:cubicBezTo>
                  <a:pt x="6277797" y="1061233"/>
                  <a:pt x="6090063" y="1007893"/>
                  <a:pt x="5861297" y="1015663"/>
                </a:cubicBezTo>
                <a:cubicBezTo>
                  <a:pt x="5632531" y="1023433"/>
                  <a:pt x="5623421" y="969446"/>
                  <a:pt x="5404116" y="1015663"/>
                </a:cubicBezTo>
                <a:cubicBezTo>
                  <a:pt x="5184811" y="1061880"/>
                  <a:pt x="5059691" y="1005717"/>
                  <a:pt x="4817986" y="1015663"/>
                </a:cubicBezTo>
                <a:cubicBezTo>
                  <a:pt x="4576281" y="1025609"/>
                  <a:pt x="4432423" y="981711"/>
                  <a:pt x="4102908" y="1015663"/>
                </a:cubicBezTo>
                <a:cubicBezTo>
                  <a:pt x="3773393" y="1049615"/>
                  <a:pt x="3732251" y="978941"/>
                  <a:pt x="3516778" y="1015663"/>
                </a:cubicBezTo>
                <a:cubicBezTo>
                  <a:pt x="3301305" y="1052385"/>
                  <a:pt x="3250652" y="992893"/>
                  <a:pt x="3124071" y="1015663"/>
                </a:cubicBezTo>
                <a:cubicBezTo>
                  <a:pt x="2997490" y="1038433"/>
                  <a:pt x="2872447" y="1004150"/>
                  <a:pt x="2666890" y="1015663"/>
                </a:cubicBezTo>
                <a:cubicBezTo>
                  <a:pt x="2461333" y="1027176"/>
                  <a:pt x="2270070" y="990750"/>
                  <a:pt x="1951812" y="1015663"/>
                </a:cubicBezTo>
                <a:cubicBezTo>
                  <a:pt x="1633554" y="1040576"/>
                  <a:pt x="1529635" y="995422"/>
                  <a:pt x="1365682" y="1015663"/>
                </a:cubicBezTo>
                <a:cubicBezTo>
                  <a:pt x="1201729" y="1035904"/>
                  <a:pt x="1094362" y="993313"/>
                  <a:pt x="908501" y="1015663"/>
                </a:cubicBezTo>
                <a:cubicBezTo>
                  <a:pt x="722640" y="1038013"/>
                  <a:pt x="381597" y="963902"/>
                  <a:pt x="0" y="1015663"/>
                </a:cubicBezTo>
                <a:cubicBezTo>
                  <a:pt x="-34830" y="796421"/>
                  <a:pt x="40490" y="643207"/>
                  <a:pt x="0" y="538301"/>
                </a:cubicBezTo>
                <a:cubicBezTo>
                  <a:pt x="-40490" y="433395"/>
                  <a:pt x="37052" y="201778"/>
                  <a:pt x="0" y="0"/>
                </a:cubicBezTo>
                <a:close/>
              </a:path>
            </a:pathLst>
          </a:custGeom>
          <a:noFill/>
          <a:ln w="127000" cmpd="thinThick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effectLst/>
                <a:latin typeface="Corbel" panose="020B0503020204020204" pitchFamily="34" charset="0"/>
              </a:rPr>
              <a:t>The Model Finally Achieved an Accuracy Prediction of </a:t>
            </a:r>
            <a:r>
              <a:rPr lang="en-US" sz="3000" b="1" i="1" dirty="0">
                <a:solidFill>
                  <a:srgbClr val="00B050"/>
                </a:solidFill>
                <a:effectLst/>
                <a:latin typeface="Corbel" panose="020B0503020204020204" pitchFamily="34" charset="0"/>
              </a:rPr>
              <a:t>79.41%</a:t>
            </a:r>
          </a:p>
        </p:txBody>
      </p:sp>
    </p:spTree>
    <p:extLst>
      <p:ext uri="{BB962C8B-B14F-4D97-AF65-F5344CB8AC3E}">
        <p14:creationId xmlns:p14="http://schemas.microsoft.com/office/powerpoint/2010/main" val="3585087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AEFF7E1-E41F-B38B-B96A-38C491B5F934}"/>
              </a:ext>
            </a:extLst>
          </p:cNvPr>
          <p:cNvSpPr/>
          <p:nvPr/>
        </p:nvSpPr>
        <p:spPr>
          <a:xfrm>
            <a:off x="7642577" y="248357"/>
            <a:ext cx="4312355" cy="6445954"/>
          </a:xfrm>
          <a:prstGeom prst="roundRect">
            <a:avLst/>
          </a:prstGeom>
          <a:solidFill>
            <a:srgbClr val="D2DE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893C2-D13C-8855-50AB-B37508CF8AB4}"/>
              </a:ext>
            </a:extLst>
          </p:cNvPr>
          <p:cNvSpPr txBox="1"/>
          <p:nvPr/>
        </p:nvSpPr>
        <p:spPr>
          <a:xfrm>
            <a:off x="8488507" y="248357"/>
            <a:ext cx="2620493" cy="553998"/>
          </a:xfrm>
          <a:custGeom>
            <a:avLst/>
            <a:gdLst>
              <a:gd name="connsiteX0" fmla="*/ 0 w 2620493"/>
              <a:gd name="connsiteY0" fmla="*/ 0 h 553998"/>
              <a:gd name="connsiteX1" fmla="*/ 497894 w 2620493"/>
              <a:gd name="connsiteY1" fmla="*/ 0 h 553998"/>
              <a:gd name="connsiteX2" fmla="*/ 943377 w 2620493"/>
              <a:gd name="connsiteY2" fmla="*/ 0 h 553998"/>
              <a:gd name="connsiteX3" fmla="*/ 1519886 w 2620493"/>
              <a:gd name="connsiteY3" fmla="*/ 0 h 553998"/>
              <a:gd name="connsiteX4" fmla="*/ 2017780 w 2620493"/>
              <a:gd name="connsiteY4" fmla="*/ 0 h 553998"/>
              <a:gd name="connsiteX5" fmla="*/ 2620493 w 2620493"/>
              <a:gd name="connsiteY5" fmla="*/ 0 h 553998"/>
              <a:gd name="connsiteX6" fmla="*/ 2620493 w 2620493"/>
              <a:gd name="connsiteY6" fmla="*/ 553998 h 553998"/>
              <a:gd name="connsiteX7" fmla="*/ 2096394 w 2620493"/>
              <a:gd name="connsiteY7" fmla="*/ 553998 h 553998"/>
              <a:gd name="connsiteX8" fmla="*/ 1519886 w 2620493"/>
              <a:gd name="connsiteY8" fmla="*/ 553998 h 553998"/>
              <a:gd name="connsiteX9" fmla="*/ 1074402 w 2620493"/>
              <a:gd name="connsiteY9" fmla="*/ 553998 h 553998"/>
              <a:gd name="connsiteX10" fmla="*/ 550304 w 2620493"/>
              <a:gd name="connsiteY10" fmla="*/ 553998 h 553998"/>
              <a:gd name="connsiteX11" fmla="*/ 0 w 2620493"/>
              <a:gd name="connsiteY11" fmla="*/ 553998 h 553998"/>
              <a:gd name="connsiteX12" fmla="*/ 0 w 2620493"/>
              <a:gd name="connsiteY12" fmla="*/ 0 h 55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20493" h="553998" extrusionOk="0">
                <a:moveTo>
                  <a:pt x="0" y="0"/>
                </a:moveTo>
                <a:cubicBezTo>
                  <a:pt x="167296" y="-55235"/>
                  <a:pt x="329046" y="53664"/>
                  <a:pt x="497894" y="0"/>
                </a:cubicBezTo>
                <a:cubicBezTo>
                  <a:pt x="666742" y="-53664"/>
                  <a:pt x="764874" y="36885"/>
                  <a:pt x="943377" y="0"/>
                </a:cubicBezTo>
                <a:cubicBezTo>
                  <a:pt x="1121880" y="-36885"/>
                  <a:pt x="1306786" y="37282"/>
                  <a:pt x="1519886" y="0"/>
                </a:cubicBezTo>
                <a:cubicBezTo>
                  <a:pt x="1732986" y="-37282"/>
                  <a:pt x="1864453" y="54797"/>
                  <a:pt x="2017780" y="0"/>
                </a:cubicBezTo>
                <a:cubicBezTo>
                  <a:pt x="2171107" y="-54797"/>
                  <a:pt x="2454101" y="63823"/>
                  <a:pt x="2620493" y="0"/>
                </a:cubicBezTo>
                <a:cubicBezTo>
                  <a:pt x="2634493" y="238920"/>
                  <a:pt x="2576795" y="378859"/>
                  <a:pt x="2620493" y="553998"/>
                </a:cubicBezTo>
                <a:cubicBezTo>
                  <a:pt x="2428924" y="589677"/>
                  <a:pt x="2343888" y="549717"/>
                  <a:pt x="2096394" y="553998"/>
                </a:cubicBezTo>
                <a:cubicBezTo>
                  <a:pt x="1848900" y="558279"/>
                  <a:pt x="1748111" y="520838"/>
                  <a:pt x="1519886" y="553998"/>
                </a:cubicBezTo>
                <a:cubicBezTo>
                  <a:pt x="1291661" y="587158"/>
                  <a:pt x="1166453" y="545930"/>
                  <a:pt x="1074402" y="553998"/>
                </a:cubicBezTo>
                <a:cubicBezTo>
                  <a:pt x="982351" y="562066"/>
                  <a:pt x="746145" y="493468"/>
                  <a:pt x="550304" y="553998"/>
                </a:cubicBezTo>
                <a:cubicBezTo>
                  <a:pt x="354463" y="614528"/>
                  <a:pt x="218969" y="551905"/>
                  <a:pt x="0" y="553998"/>
                </a:cubicBezTo>
                <a:cubicBezTo>
                  <a:pt x="-36656" y="354680"/>
                  <a:pt x="58959" y="262861"/>
                  <a:pt x="0" y="0"/>
                </a:cubicBezTo>
                <a:close/>
              </a:path>
            </a:pathLst>
          </a:custGeom>
          <a:noFill/>
          <a:ln w="127000" cmpd="thinThick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latin typeface="Corbel" panose="020B0503020204020204" pitchFamily="34" charset="0"/>
              </a:rPr>
              <a:t>CHALLENGES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effectLst/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14BD07-1F99-1C39-FD76-9CA3A8A48739}"/>
              </a:ext>
            </a:extLst>
          </p:cNvPr>
          <p:cNvSpPr txBox="1"/>
          <p:nvPr/>
        </p:nvSpPr>
        <p:spPr>
          <a:xfrm>
            <a:off x="7907368" y="1042496"/>
            <a:ext cx="3934675" cy="5324535"/>
          </a:xfrm>
          <a:custGeom>
            <a:avLst/>
            <a:gdLst>
              <a:gd name="connsiteX0" fmla="*/ 0 w 3934675"/>
              <a:gd name="connsiteY0" fmla="*/ 0 h 5324535"/>
              <a:gd name="connsiteX1" fmla="*/ 522750 w 3934675"/>
              <a:gd name="connsiteY1" fmla="*/ 0 h 5324535"/>
              <a:gd name="connsiteX2" fmla="*/ 966806 w 3934675"/>
              <a:gd name="connsiteY2" fmla="*/ 0 h 5324535"/>
              <a:gd name="connsiteX3" fmla="*/ 1607596 w 3934675"/>
              <a:gd name="connsiteY3" fmla="*/ 0 h 5324535"/>
              <a:gd name="connsiteX4" fmla="*/ 2130345 w 3934675"/>
              <a:gd name="connsiteY4" fmla="*/ 0 h 5324535"/>
              <a:gd name="connsiteX5" fmla="*/ 2653095 w 3934675"/>
              <a:gd name="connsiteY5" fmla="*/ 0 h 5324535"/>
              <a:gd name="connsiteX6" fmla="*/ 3293885 w 3934675"/>
              <a:gd name="connsiteY6" fmla="*/ 0 h 5324535"/>
              <a:gd name="connsiteX7" fmla="*/ 3934675 w 3934675"/>
              <a:gd name="connsiteY7" fmla="*/ 0 h 5324535"/>
              <a:gd name="connsiteX8" fmla="*/ 3934675 w 3934675"/>
              <a:gd name="connsiteY8" fmla="*/ 698106 h 5324535"/>
              <a:gd name="connsiteX9" fmla="*/ 3934675 w 3934675"/>
              <a:gd name="connsiteY9" fmla="*/ 1183230 h 5324535"/>
              <a:gd name="connsiteX10" fmla="*/ 3934675 w 3934675"/>
              <a:gd name="connsiteY10" fmla="*/ 1668354 h 5324535"/>
              <a:gd name="connsiteX11" fmla="*/ 3934675 w 3934675"/>
              <a:gd name="connsiteY11" fmla="*/ 2259969 h 5324535"/>
              <a:gd name="connsiteX12" fmla="*/ 3934675 w 3934675"/>
              <a:gd name="connsiteY12" fmla="*/ 2904830 h 5324535"/>
              <a:gd name="connsiteX13" fmla="*/ 3934675 w 3934675"/>
              <a:gd name="connsiteY13" fmla="*/ 3336709 h 5324535"/>
              <a:gd name="connsiteX14" fmla="*/ 3934675 w 3934675"/>
              <a:gd name="connsiteY14" fmla="*/ 3928324 h 5324535"/>
              <a:gd name="connsiteX15" fmla="*/ 3934675 w 3934675"/>
              <a:gd name="connsiteY15" fmla="*/ 4519939 h 5324535"/>
              <a:gd name="connsiteX16" fmla="*/ 3934675 w 3934675"/>
              <a:gd name="connsiteY16" fmla="*/ 5324535 h 5324535"/>
              <a:gd name="connsiteX17" fmla="*/ 3333232 w 3934675"/>
              <a:gd name="connsiteY17" fmla="*/ 5324535 h 5324535"/>
              <a:gd name="connsiteX18" fmla="*/ 2771135 w 3934675"/>
              <a:gd name="connsiteY18" fmla="*/ 5324535 h 5324535"/>
              <a:gd name="connsiteX19" fmla="*/ 2327079 w 3934675"/>
              <a:gd name="connsiteY19" fmla="*/ 5324535 h 5324535"/>
              <a:gd name="connsiteX20" fmla="*/ 1843676 w 3934675"/>
              <a:gd name="connsiteY20" fmla="*/ 5324535 h 5324535"/>
              <a:gd name="connsiteX21" fmla="*/ 1202886 w 3934675"/>
              <a:gd name="connsiteY21" fmla="*/ 5324535 h 5324535"/>
              <a:gd name="connsiteX22" fmla="*/ 640790 w 3934675"/>
              <a:gd name="connsiteY22" fmla="*/ 5324535 h 5324535"/>
              <a:gd name="connsiteX23" fmla="*/ 0 w 3934675"/>
              <a:gd name="connsiteY23" fmla="*/ 5324535 h 5324535"/>
              <a:gd name="connsiteX24" fmla="*/ 0 w 3934675"/>
              <a:gd name="connsiteY24" fmla="*/ 4732920 h 5324535"/>
              <a:gd name="connsiteX25" fmla="*/ 0 w 3934675"/>
              <a:gd name="connsiteY25" fmla="*/ 4301041 h 5324535"/>
              <a:gd name="connsiteX26" fmla="*/ 0 w 3934675"/>
              <a:gd name="connsiteY26" fmla="*/ 3869162 h 5324535"/>
              <a:gd name="connsiteX27" fmla="*/ 0 w 3934675"/>
              <a:gd name="connsiteY27" fmla="*/ 3224302 h 5324535"/>
              <a:gd name="connsiteX28" fmla="*/ 0 w 3934675"/>
              <a:gd name="connsiteY28" fmla="*/ 2739177 h 5324535"/>
              <a:gd name="connsiteX29" fmla="*/ 0 w 3934675"/>
              <a:gd name="connsiteY29" fmla="*/ 2041072 h 5324535"/>
              <a:gd name="connsiteX30" fmla="*/ 0 w 3934675"/>
              <a:gd name="connsiteY30" fmla="*/ 1502702 h 5324535"/>
              <a:gd name="connsiteX31" fmla="*/ 0 w 3934675"/>
              <a:gd name="connsiteY31" fmla="*/ 1070823 h 5324535"/>
              <a:gd name="connsiteX32" fmla="*/ 0 w 3934675"/>
              <a:gd name="connsiteY32" fmla="*/ 0 h 532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934675" h="5324535" extrusionOk="0">
                <a:moveTo>
                  <a:pt x="0" y="0"/>
                </a:moveTo>
                <a:cubicBezTo>
                  <a:pt x="145539" y="-53293"/>
                  <a:pt x="319893" y="33017"/>
                  <a:pt x="522750" y="0"/>
                </a:cubicBezTo>
                <a:cubicBezTo>
                  <a:pt x="725607" y="-33017"/>
                  <a:pt x="784240" y="20487"/>
                  <a:pt x="966806" y="0"/>
                </a:cubicBezTo>
                <a:cubicBezTo>
                  <a:pt x="1149372" y="-20487"/>
                  <a:pt x="1403645" y="55001"/>
                  <a:pt x="1607596" y="0"/>
                </a:cubicBezTo>
                <a:cubicBezTo>
                  <a:pt x="1811547" y="-55001"/>
                  <a:pt x="1969514" y="25733"/>
                  <a:pt x="2130345" y="0"/>
                </a:cubicBezTo>
                <a:cubicBezTo>
                  <a:pt x="2291176" y="-25733"/>
                  <a:pt x="2518328" y="62683"/>
                  <a:pt x="2653095" y="0"/>
                </a:cubicBezTo>
                <a:cubicBezTo>
                  <a:pt x="2787862" y="-62683"/>
                  <a:pt x="3090742" y="16365"/>
                  <a:pt x="3293885" y="0"/>
                </a:cubicBezTo>
                <a:cubicBezTo>
                  <a:pt x="3497028" y="-16365"/>
                  <a:pt x="3625095" y="37166"/>
                  <a:pt x="3934675" y="0"/>
                </a:cubicBezTo>
                <a:cubicBezTo>
                  <a:pt x="3935304" y="261108"/>
                  <a:pt x="3872152" y="429557"/>
                  <a:pt x="3934675" y="698106"/>
                </a:cubicBezTo>
                <a:cubicBezTo>
                  <a:pt x="3997198" y="966655"/>
                  <a:pt x="3882678" y="942130"/>
                  <a:pt x="3934675" y="1183230"/>
                </a:cubicBezTo>
                <a:cubicBezTo>
                  <a:pt x="3986672" y="1424330"/>
                  <a:pt x="3890948" y="1536340"/>
                  <a:pt x="3934675" y="1668354"/>
                </a:cubicBezTo>
                <a:cubicBezTo>
                  <a:pt x="3978402" y="1800368"/>
                  <a:pt x="3880479" y="2043744"/>
                  <a:pt x="3934675" y="2259969"/>
                </a:cubicBezTo>
                <a:cubicBezTo>
                  <a:pt x="3988871" y="2476195"/>
                  <a:pt x="3864214" y="2762286"/>
                  <a:pt x="3934675" y="2904830"/>
                </a:cubicBezTo>
                <a:cubicBezTo>
                  <a:pt x="4005136" y="3047374"/>
                  <a:pt x="3929303" y="3142417"/>
                  <a:pt x="3934675" y="3336709"/>
                </a:cubicBezTo>
                <a:cubicBezTo>
                  <a:pt x="3940047" y="3531001"/>
                  <a:pt x="3927422" y="3642323"/>
                  <a:pt x="3934675" y="3928324"/>
                </a:cubicBezTo>
                <a:cubicBezTo>
                  <a:pt x="3941928" y="4214325"/>
                  <a:pt x="3900722" y="4340610"/>
                  <a:pt x="3934675" y="4519939"/>
                </a:cubicBezTo>
                <a:cubicBezTo>
                  <a:pt x="3968628" y="4699269"/>
                  <a:pt x="3840885" y="5020859"/>
                  <a:pt x="3934675" y="5324535"/>
                </a:cubicBezTo>
                <a:cubicBezTo>
                  <a:pt x="3786183" y="5359220"/>
                  <a:pt x="3559039" y="5292820"/>
                  <a:pt x="3333232" y="5324535"/>
                </a:cubicBezTo>
                <a:cubicBezTo>
                  <a:pt x="3107425" y="5356250"/>
                  <a:pt x="2958443" y="5313758"/>
                  <a:pt x="2771135" y="5324535"/>
                </a:cubicBezTo>
                <a:cubicBezTo>
                  <a:pt x="2583827" y="5335312"/>
                  <a:pt x="2449957" y="5282656"/>
                  <a:pt x="2327079" y="5324535"/>
                </a:cubicBezTo>
                <a:cubicBezTo>
                  <a:pt x="2204201" y="5366414"/>
                  <a:pt x="1959460" y="5268235"/>
                  <a:pt x="1843676" y="5324535"/>
                </a:cubicBezTo>
                <a:cubicBezTo>
                  <a:pt x="1727892" y="5380835"/>
                  <a:pt x="1506873" y="5269362"/>
                  <a:pt x="1202886" y="5324535"/>
                </a:cubicBezTo>
                <a:cubicBezTo>
                  <a:pt x="898899" y="5379708"/>
                  <a:pt x="918797" y="5303310"/>
                  <a:pt x="640790" y="5324535"/>
                </a:cubicBezTo>
                <a:cubicBezTo>
                  <a:pt x="362783" y="5345760"/>
                  <a:pt x="172092" y="5276725"/>
                  <a:pt x="0" y="5324535"/>
                </a:cubicBezTo>
                <a:cubicBezTo>
                  <a:pt x="-25374" y="5089927"/>
                  <a:pt x="19217" y="4993622"/>
                  <a:pt x="0" y="4732920"/>
                </a:cubicBezTo>
                <a:cubicBezTo>
                  <a:pt x="-19217" y="4472218"/>
                  <a:pt x="7779" y="4399175"/>
                  <a:pt x="0" y="4301041"/>
                </a:cubicBezTo>
                <a:cubicBezTo>
                  <a:pt x="-7779" y="4202907"/>
                  <a:pt x="28903" y="4005632"/>
                  <a:pt x="0" y="3869162"/>
                </a:cubicBezTo>
                <a:cubicBezTo>
                  <a:pt x="-28903" y="3732692"/>
                  <a:pt x="21657" y="3450129"/>
                  <a:pt x="0" y="3224302"/>
                </a:cubicBezTo>
                <a:cubicBezTo>
                  <a:pt x="-21657" y="2998475"/>
                  <a:pt x="55014" y="2947750"/>
                  <a:pt x="0" y="2739177"/>
                </a:cubicBezTo>
                <a:cubicBezTo>
                  <a:pt x="-55014" y="2530604"/>
                  <a:pt x="58625" y="2340307"/>
                  <a:pt x="0" y="2041072"/>
                </a:cubicBezTo>
                <a:cubicBezTo>
                  <a:pt x="-58625" y="1741838"/>
                  <a:pt x="60048" y="1638993"/>
                  <a:pt x="0" y="1502702"/>
                </a:cubicBezTo>
                <a:cubicBezTo>
                  <a:pt x="-60048" y="1366411"/>
                  <a:pt x="50906" y="1214771"/>
                  <a:pt x="0" y="1070823"/>
                </a:cubicBezTo>
                <a:cubicBezTo>
                  <a:pt x="-50906" y="926875"/>
                  <a:pt x="25019" y="322127"/>
                  <a:pt x="0" y="0"/>
                </a:cubicBezTo>
                <a:close/>
              </a:path>
            </a:pathLst>
          </a:custGeom>
          <a:noFill/>
          <a:ln w="127000" cmpd="thinThick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mfortaa" panose="00000500000000000000" pitchFamily="2" charset="0"/>
              </a:rPr>
              <a:t>The data had a lot of gaps that were either not filled or got filled but in a very general way.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mfortaa" panose="00000500000000000000" pitchFamily="2" charset="0"/>
              </a:rPr>
              <a:t>For such dataset, there were a high number (about 3%) of the water pumps that had not been mapped in Tanzania. This brought a challenge in determining where they were spatially supposed to be located. If this results are to be relied upon, such water pumps are supposed to accurately located. </a:t>
            </a:r>
            <a:endParaRPr lang="en-US" sz="2000" dirty="0">
              <a:solidFill>
                <a:schemeClr val="accent5">
                  <a:lumMod val="75000"/>
                </a:schemeClr>
              </a:solidFill>
              <a:effectLst/>
              <a:latin typeface="Comfortaa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756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473</Words>
  <Application>Microsoft Office PowerPoint</Application>
  <PresentationFormat>Widescreen</PresentationFormat>
  <Paragraphs>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Caslon Antique</vt:lpstr>
      <vt:lpstr>Comfortaa</vt:lpstr>
      <vt:lpstr>Corbel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Moses Thiongo</dc:creator>
  <cp:lastModifiedBy>Musa Thiong'o (Intern)</cp:lastModifiedBy>
  <cp:revision>37</cp:revision>
  <dcterms:created xsi:type="dcterms:W3CDTF">2023-10-23T08:56:42Z</dcterms:created>
  <dcterms:modified xsi:type="dcterms:W3CDTF">2023-10-23T15:19:41Z</dcterms:modified>
</cp:coreProperties>
</file>